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7" r:id="rId3"/>
    <p:sldId id="257" r:id="rId4"/>
    <p:sldId id="260" r:id="rId5"/>
    <p:sldId id="261" r:id="rId6"/>
    <p:sldId id="258" r:id="rId7"/>
    <p:sldId id="262" r:id="rId8"/>
    <p:sldId id="25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1F709"/>
    <a:srgbClr val="FFFF00"/>
    <a:srgbClr val="1931A7"/>
    <a:srgbClr val="CC0066"/>
    <a:srgbClr val="B808AB"/>
    <a:srgbClr val="FF3300"/>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A199A3-BC6C-421F-A3D2-FF9ADA4E32CA}" type="datetimeFigureOut">
              <a:rPr lang="en-US" smtClean="0"/>
              <a:pPr/>
              <a:t>12/14/2013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2311D-E1C6-45CD-B75E-EE1CCF1520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B2311D-E1C6-45CD-B75E-EE1CCF15205D}"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B2311D-E1C6-45CD-B75E-EE1CCF15205D}"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E01A1CD-A3CD-4508-A83D-8C183D7B7272}" type="slidenum">
              <a:rPr lang="en-US"/>
              <a:pPr>
                <a:defRPr/>
              </a:pPr>
              <a:t>‹#›</a:t>
            </a:fld>
            <a:endParaRPr lang="en-US"/>
          </a:p>
        </p:txBody>
      </p:sp>
    </p:spTree>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5AE07B3-E098-4159-A0F1-DC5F51156B73}" type="slidenum">
              <a:rPr lang="en-US"/>
              <a:pPr>
                <a:defRPr/>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7DDF9-3382-431A-8BAA-FEB25D5DC2E9}"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B4AE7-35E8-40C8-B01F-2838FCA79946}"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7DDF9-3382-431A-8BAA-FEB25D5DC2E9}" type="datetimeFigureOut">
              <a:rPr lang="en-US" smtClean="0"/>
              <a:pPr/>
              <a:t>12/14/2013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B4AE7-35E8-40C8-B01F-2838FCA79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philmore-datak.com/images/8515P.jpg"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37752" y="-152400"/>
            <a:ext cx="9070753" cy="2554545"/>
          </a:xfrm>
          <a:prstGeom prst="rect">
            <a:avLst/>
          </a:prstGeom>
          <a:noFill/>
        </p:spPr>
        <p:txBody>
          <a:bodyPr wrap="none" lIns="91440" tIns="45720" rIns="91440" bIns="45720">
            <a:spAutoFit/>
          </a:bodyPr>
          <a:lstStyle/>
          <a:p>
            <a:pPr algn="ctr"/>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ELECTRICAL</a:t>
            </a:r>
          </a:p>
          <a:p>
            <a:pPr algn="ctr"/>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SAFETY </a:t>
            </a:r>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&amp;  HARDZE</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7" name="Picture 3"/>
          <p:cNvPicPr>
            <a:picLocks noChangeAspect="1" noChangeArrowheads="1"/>
          </p:cNvPicPr>
          <p:nvPr/>
        </p:nvPicPr>
        <p:blipFill>
          <a:blip r:embed="rId3" cstate="print"/>
          <a:srcRect/>
          <a:stretch>
            <a:fillRect/>
          </a:stretch>
        </p:blipFill>
        <p:spPr bwMode="auto">
          <a:xfrm rot="20178417">
            <a:off x="161618" y="2941491"/>
            <a:ext cx="3572182" cy="1476502"/>
          </a:xfrm>
          <a:prstGeom prst="rect">
            <a:avLst/>
          </a:prstGeom>
          <a:noFill/>
          <a:ln w="9525">
            <a:noFill/>
            <a:miter lim="800000"/>
            <a:headEnd/>
            <a:tailEnd/>
          </a:ln>
          <a:effectLst/>
        </p:spPr>
      </p:pic>
      <p:sp>
        <p:nvSpPr>
          <p:cNvPr id="6" name="TextBox 5"/>
          <p:cNvSpPr txBox="1"/>
          <p:nvPr/>
        </p:nvSpPr>
        <p:spPr>
          <a:xfrm>
            <a:off x="2209800" y="3124200"/>
            <a:ext cx="6858000" cy="3724096"/>
          </a:xfrm>
          <a:prstGeom prst="rect">
            <a:avLst/>
          </a:prstGeom>
          <a:solidFill>
            <a:schemeClr val="tx1"/>
          </a:solidFill>
        </p:spPr>
        <p:txBody>
          <a:bodyPr wrap="square" rtlCol="0">
            <a:spAutoFit/>
          </a:bodyPr>
          <a:lstStyle/>
          <a:p>
            <a:r>
              <a:rPr lang="en-US" sz="2800" b="1" u="sng" dirty="0" smtClean="0">
                <a:solidFill>
                  <a:srgbClr val="7030A0"/>
                </a:solidFill>
                <a:latin typeface="Berlin Sans FB" pitchFamily="34" charset="0"/>
              </a:rPr>
              <a:t>GROUP MEMBERS:</a:t>
            </a:r>
          </a:p>
          <a:p>
            <a:r>
              <a:rPr lang="en-US" sz="2400" dirty="0" smtClean="0">
                <a:solidFill>
                  <a:srgbClr val="FF00FF"/>
                </a:solidFill>
              </a:rPr>
              <a:t>DHRUVI BARIA (ID_009)(ENROLLMENT_006)</a:t>
            </a:r>
          </a:p>
          <a:p>
            <a:r>
              <a:rPr lang="en-US" sz="2400" dirty="0" smtClean="0">
                <a:solidFill>
                  <a:srgbClr val="FF00FF"/>
                </a:solidFill>
              </a:rPr>
              <a:t>JUI GAJJAR (ID_008)(ENROLLMENT_022)</a:t>
            </a:r>
          </a:p>
          <a:p>
            <a:r>
              <a:rPr lang="en-US" sz="2400" dirty="0" smtClean="0">
                <a:solidFill>
                  <a:srgbClr val="FF00FF"/>
                </a:solidFill>
              </a:rPr>
              <a:t>AAKASH PARMAR (ID_017)(ENROLLMENT_061)</a:t>
            </a:r>
          </a:p>
          <a:p>
            <a:r>
              <a:rPr lang="en-US" sz="2400" dirty="0" smtClean="0">
                <a:solidFill>
                  <a:srgbClr val="FF00FF"/>
                </a:solidFill>
              </a:rPr>
              <a:t>VATSAL VAIDYA (ID_004)(ENROLLMENT_122)</a:t>
            </a:r>
          </a:p>
          <a:p>
            <a:r>
              <a:rPr lang="en-US" sz="2800" i="1" dirty="0" smtClean="0">
                <a:solidFill>
                  <a:schemeClr val="bg1"/>
                </a:solidFill>
                <a:latin typeface="Berlin Sans FB" pitchFamily="34" charset="0"/>
              </a:rPr>
              <a:t>GUIDED BY : </a:t>
            </a:r>
          </a:p>
          <a:p>
            <a:r>
              <a:rPr lang="en-US" sz="2800" i="1" dirty="0" smtClean="0">
                <a:solidFill>
                  <a:schemeClr val="bg1"/>
                </a:solidFill>
                <a:latin typeface="Berlin Sans FB" pitchFamily="34" charset="0"/>
              </a:rPr>
              <a:t>MISS KRISHNA CHAUHAN</a:t>
            </a:r>
          </a:p>
          <a:p>
            <a:r>
              <a:rPr lang="en-US" sz="2800" i="1" dirty="0" smtClean="0">
                <a:solidFill>
                  <a:schemeClr val="bg1"/>
                </a:solidFill>
                <a:latin typeface="Berlin Sans FB" pitchFamily="34" charset="0"/>
              </a:rPr>
              <a:t>Electrical Engg Dept. </a:t>
            </a:r>
          </a:p>
          <a:p>
            <a:r>
              <a:rPr lang="en-US" sz="2800" i="1" smtClean="0">
                <a:solidFill>
                  <a:schemeClr val="bg1"/>
                </a:solidFill>
                <a:latin typeface="Berlin Sans FB" pitchFamily="34" charset="0"/>
              </a:rPr>
              <a:t>S.V.I.T Vasad</a:t>
            </a:r>
            <a:endParaRPr lang="en-US" sz="2800" i="1" dirty="0">
              <a:solidFill>
                <a:schemeClr val="bg1"/>
              </a:solidFill>
              <a:latin typeface="Berlin Sans FB" pitchFamily="34" charset="0"/>
            </a:endParaRPr>
          </a:p>
        </p:txBody>
      </p:sp>
      <p:pic>
        <p:nvPicPr>
          <p:cNvPr id="5" name="Picture 2"/>
          <p:cNvPicPr>
            <a:picLocks noChangeAspect="1" noChangeArrowheads="1"/>
          </p:cNvPicPr>
          <p:nvPr/>
        </p:nvPicPr>
        <p:blipFill>
          <a:blip r:embed="rId4" cstate="print"/>
          <a:srcRect/>
          <a:stretch>
            <a:fillRect/>
          </a:stretch>
        </p:blipFill>
        <p:spPr bwMode="auto">
          <a:xfrm>
            <a:off x="7543800" y="1"/>
            <a:ext cx="1419225" cy="1295399"/>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par>
                          <p:cTn id="11" fill="hold">
                            <p:stCondLst>
                              <p:cond delay="500"/>
                            </p:stCondLst>
                            <p:childTnLst>
                              <p:par>
                                <p:cTn id="12" presetID="8" presetClass="entr" presetSubtype="16" fill="hold" nodeType="after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diamond(in)">
                                      <p:cBhvr>
                                        <p:cTn id="1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5562600" cy="6297108"/>
          </a:xfrm>
          <a:prstGeom prst="rect">
            <a:avLst/>
          </a:prstGeom>
          <a:blipFill>
            <a:blip r:embed="rId3" cstate="print"/>
            <a:tile tx="0" ty="0" sx="100000" sy="100000" flip="none" algn="tl"/>
          </a:blipFill>
        </p:spPr>
        <p:txBody>
          <a:bodyPr wrap="square">
            <a:spAutoFit/>
          </a:bodyPr>
          <a:lstStyle/>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White wire (neutral or common wire), returns the power.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Black wire (hot wire), is connected to the switch and fuse and carries the power.</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Green (or ground wire).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Three wires for each cord and terminal.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A two prong plug has a hot prong and a return prong, no ground prong.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In any case, </a:t>
            </a:r>
            <a:r>
              <a:rPr lang="en-US" sz="2800" b="1" dirty="0" smtClean="0">
                <a:solidFill>
                  <a:schemeClr val="bg1"/>
                </a:solidFill>
                <a:latin typeface="Berlin Sans FB" pitchFamily="34" charset="0"/>
              </a:rPr>
              <a:t>never</a:t>
            </a:r>
            <a:r>
              <a:rPr lang="en-US" sz="2800" dirty="0" smtClean="0">
                <a:solidFill>
                  <a:schemeClr val="bg1"/>
                </a:solidFill>
                <a:latin typeface="Berlin Sans FB" pitchFamily="34" charset="0"/>
              </a:rPr>
              <a:t> remove the third (grounding) prong from any three-prong piece of equipment. </a:t>
            </a:r>
          </a:p>
          <a:p>
            <a:pPr>
              <a:lnSpc>
                <a:spcPct val="90000"/>
              </a:lnSpc>
              <a:buClr>
                <a:schemeClr val="bg1"/>
              </a:buClr>
              <a:buFont typeface="Wingdings" pitchFamily="2" charset="2"/>
              <a:buChar char="v"/>
            </a:pPr>
            <a:endParaRPr lang="en-US" sz="2800" dirty="0" smtClean="0">
              <a:solidFill>
                <a:schemeClr val="bg1"/>
              </a:solidFill>
              <a:latin typeface="Berlin Sans FB" pitchFamily="34" charset="0"/>
            </a:endParaRPr>
          </a:p>
          <a:p>
            <a:pPr>
              <a:lnSpc>
                <a:spcPct val="90000"/>
              </a:lnSpc>
              <a:buClr>
                <a:schemeClr val="bg1"/>
              </a:buClr>
              <a:buFont typeface="Wingdings" pitchFamily="2" charset="2"/>
              <a:buChar char="v"/>
            </a:pPr>
            <a:endParaRPr lang="en-US" sz="2800" dirty="0" smtClean="0">
              <a:solidFill>
                <a:schemeClr val="bg1"/>
              </a:solidFill>
              <a:latin typeface="Berlin Sans FB" pitchFamily="34" charset="0"/>
            </a:endParaRPr>
          </a:p>
        </p:txBody>
      </p:sp>
      <p:graphicFrame>
        <p:nvGraphicFramePr>
          <p:cNvPr id="1026" name="Object 16"/>
          <p:cNvGraphicFramePr>
            <a:graphicFrameLocks noChangeAspect="1"/>
          </p:cNvGraphicFramePr>
          <p:nvPr/>
        </p:nvGraphicFramePr>
        <p:xfrm>
          <a:off x="5638800" y="914400"/>
          <a:ext cx="3505200" cy="5562600"/>
        </p:xfrm>
        <a:graphic>
          <a:graphicData uri="http://schemas.openxmlformats.org/presentationml/2006/ole">
            <p:oleObj spid="_x0000_s1026" name="Photo Editor Photo" r:id="rId4" imgW="3172268" imgH="2734057" progId="">
              <p:embed/>
            </p:oleObj>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5550"/>
                            </p:stCondLst>
                            <p:childTnLst>
                              <p:par>
                                <p:cTn id="11" presetID="8" presetClass="entr" presetSubtype="16"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diamond(in)">
                                      <p:cBhvr>
                                        <p:cTn id="13"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5575" y="2133600"/>
            <a:ext cx="7693025" cy="42672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ground fault accident occurs when a</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person touches or grasps an electrically</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energized object while the feet or other body</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parts are in contact with the ground or a</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grounded surface.</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In some cases a ground fault accident</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occurs when the opposite hand touches</a:t>
            </a:r>
          </a:p>
          <a:p>
            <a:pPr marL="342900" marR="0" lvl="0" indent="-342900" algn="l" defTabSz="914400" rtl="0" eaLnBrk="1" fontAlgn="auto" latinLnBrk="0" hangingPunct="1">
              <a:lnSpc>
                <a:spcPct val="100000"/>
              </a:lnSpc>
              <a:spcBef>
                <a:spcPct val="20000"/>
              </a:spcBef>
              <a:spcAft>
                <a:spcPts val="0"/>
              </a:spcAft>
              <a:buClr>
                <a:schemeClr val="bg1"/>
              </a:buClr>
              <a:buSzTx/>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the ground or a grounded object.</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p:txBody>
      </p:sp>
      <p:sp>
        <p:nvSpPr>
          <p:cNvPr id="3" name="Rectangle 2"/>
          <p:cNvSpPr/>
          <p:nvPr/>
        </p:nvSpPr>
        <p:spPr>
          <a:xfrm>
            <a:off x="187138" y="152400"/>
            <a:ext cx="8804462" cy="830997"/>
          </a:xfrm>
          <a:prstGeom prst="rect">
            <a:avLst/>
          </a:prstGeom>
          <a:noFill/>
        </p:spPr>
        <p:txBody>
          <a:bodyPr wrap="none" lIns="91440" tIns="45720" rIns="91440" bIns="45720">
            <a:spAutoFit/>
          </a:bodyPr>
          <a:lstStyle/>
          <a:p>
            <a:pPr algn="ctr"/>
            <a:r>
              <a:rPr lang="en-US" sz="4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GROUNDING FAULT ACCIDENT</a:t>
            </a:r>
            <a:endParaRPr lang="en-US"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4" name="Picture 5" descr="elexcd22"/>
          <p:cNvPicPr>
            <a:picLocks noChangeAspect="1" noChangeArrowheads="1"/>
          </p:cNvPicPr>
          <p:nvPr/>
        </p:nvPicPr>
        <p:blipFill>
          <a:blip r:embed="rId3" cstate="print"/>
          <a:srcRect/>
          <a:stretch>
            <a:fillRect/>
          </a:stretch>
        </p:blipFill>
        <p:spPr bwMode="auto">
          <a:xfrm rot="20354951">
            <a:off x="6381533" y="4066532"/>
            <a:ext cx="2286000" cy="1600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ppt_w</p:attrName>
                                        </p:attrNameLst>
                                      </p:cBhvr>
                                      <p:tavLst>
                                        <p:tav tm="0" fmla="#ppt_w*sin(2.5*pi*$)">
                                          <p:val>
                                            <p:fltVal val="0"/>
                                          </p:val>
                                        </p:tav>
                                        <p:tav tm="100000">
                                          <p:val>
                                            <p:fltVal val="1"/>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par>
                          <p:cTn id="14" fill="hold">
                            <p:stCondLst>
                              <p:cond delay="13600"/>
                            </p:stCondLst>
                            <p:childTnLst>
                              <p:par>
                                <p:cTn id="15" presetID="8"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7269" y="221159"/>
            <a:ext cx="8628131" cy="769441"/>
          </a:xfrm>
          <a:prstGeom prst="rect">
            <a:avLst/>
          </a:prstGeom>
          <a:noFill/>
        </p:spPr>
        <p:txBody>
          <a:bodyPr wrap="none" lIns="91440" tIns="45720" rIns="91440" bIns="45720">
            <a:spAutoFit/>
          </a:bodyPr>
          <a:lstStyle/>
          <a:p>
            <a:pPr algn="ctr"/>
            <a:r>
              <a:rPr 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Ground Fault Accident Example</a:t>
            </a:r>
            <a:endParaRPr 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TextBox 5"/>
          <p:cNvSpPr txBox="1"/>
          <p:nvPr/>
        </p:nvSpPr>
        <p:spPr>
          <a:xfrm>
            <a:off x="228600" y="2001083"/>
            <a:ext cx="4724400" cy="4247317"/>
          </a:xfrm>
          <a:prstGeom prst="rect">
            <a:avLst/>
          </a:prstGeom>
          <a:blipFill>
            <a:blip r:embed="rId2" cstate="print"/>
            <a:tile tx="0" ty="0" sx="100000" sy="100000" flip="none" algn="tl"/>
          </a:blipFill>
        </p:spPr>
        <p:txBody>
          <a:bodyPr wrap="square" rtlCol="0">
            <a:spAutoFit/>
          </a:bodyPr>
          <a:lstStyle/>
          <a:p>
            <a:pPr>
              <a:buClr>
                <a:schemeClr val="bg1"/>
              </a:buClr>
              <a:buFont typeface="Wingdings" pitchFamily="2" charset="2"/>
              <a:buChar char="v"/>
            </a:pPr>
            <a:r>
              <a:rPr lang="en-US" sz="2800" dirty="0" smtClean="0">
                <a:solidFill>
                  <a:schemeClr val="bg1"/>
                </a:solidFill>
                <a:latin typeface="Berlin Sans FB" pitchFamily="34" charset="0"/>
              </a:rPr>
              <a:t>A lady working in kitchen use toaster  if a part of coil or other live wire contact with metal body of toaster whole body become a conductor. Whenever she touch it  The current went through her body as a result, causing cardiac arrest and death. </a:t>
            </a:r>
          </a:p>
          <a:p>
            <a:pPr>
              <a:buClr>
                <a:srgbClr val="1931A7"/>
              </a:buClr>
              <a:buFont typeface="Wingdings" pitchFamily="2" charset="2"/>
              <a:buChar char="ü"/>
            </a:pPr>
            <a:endParaRPr lang="en-US" dirty="0">
              <a:solidFill>
                <a:srgbClr val="CC0066"/>
              </a:solidFill>
              <a:latin typeface="Berlin Sans FB" pitchFamily="34" charset="0"/>
            </a:endParaRPr>
          </a:p>
        </p:txBody>
      </p:sp>
      <p:pic>
        <p:nvPicPr>
          <p:cNvPr id="26626" name="Picture 2" descr="C:\Users\Bhagubhai\Desktop\images_3.jpeg"/>
          <p:cNvPicPr>
            <a:picLocks noChangeAspect="1" noChangeArrowheads="1"/>
          </p:cNvPicPr>
          <p:nvPr/>
        </p:nvPicPr>
        <p:blipFill>
          <a:blip r:embed="rId3" cstate="print"/>
          <a:srcRect/>
          <a:stretch>
            <a:fillRect/>
          </a:stretch>
        </p:blipFill>
        <p:spPr bwMode="auto">
          <a:xfrm>
            <a:off x="5105400" y="2438400"/>
            <a:ext cx="3810000" cy="38100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ppt_w</p:attrName>
                                        </p:attrNameLst>
                                      </p:cBhvr>
                                      <p:tavLst>
                                        <p:tav tm="0" fmla="#ppt_w*sin(2.5*pi*$)">
                                          <p:val>
                                            <p:fltVal val="0"/>
                                          </p:val>
                                        </p:tav>
                                        <p:tav tm="100000">
                                          <p:val>
                                            <p:fltVal val="1"/>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1400"/>
                            </p:stCondLst>
                            <p:childTnLst>
                              <p:par>
                                <p:cTn id="15" presetID="8" presetClass="entr" presetSubtype="16" fill="hold" nodeType="afterEffect">
                                  <p:stCondLst>
                                    <p:cond delay="0"/>
                                  </p:stCondLst>
                                  <p:childTnLst>
                                    <p:set>
                                      <p:cBhvr>
                                        <p:cTn id="16" dur="1" fill="hold">
                                          <p:stCondLst>
                                            <p:cond delay="0"/>
                                          </p:stCondLst>
                                        </p:cTn>
                                        <p:tgtEl>
                                          <p:spTgt spid="26626"/>
                                        </p:tgtEl>
                                        <p:attrNameLst>
                                          <p:attrName>style.visibility</p:attrName>
                                        </p:attrNameLst>
                                      </p:cBhvr>
                                      <p:to>
                                        <p:strVal val="visible"/>
                                      </p:to>
                                    </p:set>
                                    <p:animEffect transition="in" filter="diamond(in)">
                                      <p:cBhvr>
                                        <p:cTn id="17" dur="1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txBox="1">
            <a:spLocks noChangeArrowheads="1"/>
          </p:cNvSpPr>
          <p:nvPr/>
        </p:nvSpPr>
        <p:spPr>
          <a:xfrm>
            <a:off x="762000" y="762000"/>
            <a:ext cx="7924800" cy="1143000"/>
          </a:xfrm>
          <a:prstGeom prst="roundRect">
            <a:avLst>
              <a:gd name="adj" fmla="val 21667"/>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Rectangle 6"/>
          <p:cNvSpPr txBox="1">
            <a:spLocks noChangeArrowheads="1"/>
          </p:cNvSpPr>
          <p:nvPr/>
        </p:nvSpPr>
        <p:spPr>
          <a:xfrm>
            <a:off x="76200" y="1828801"/>
            <a:ext cx="6781800" cy="4419599"/>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GFCI’s are to be used when using electrical equipment in a wet environment.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GFCI’s are designed to detect any leakage of current in an electrical circuit.</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GFCI’s turn off or “trip” the circuit whenever the leakage is greater than 5/1000 of an ampere.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For comparison two 60 Watt light bulbs draw a total of 1 ampere of current.</a:t>
            </a:r>
          </a:p>
        </p:txBody>
      </p:sp>
      <p:sp>
        <p:nvSpPr>
          <p:cNvPr id="5" name="Rectangle 4"/>
          <p:cNvSpPr/>
          <p:nvPr/>
        </p:nvSpPr>
        <p:spPr>
          <a:xfrm>
            <a:off x="333627" y="76200"/>
            <a:ext cx="8476744" cy="1323439"/>
          </a:xfrm>
          <a:prstGeom prst="rect">
            <a:avLst/>
          </a:prstGeom>
          <a:noFill/>
        </p:spPr>
        <p:txBody>
          <a:bodyPr wrap="none" lIns="91440" tIns="45720" rIns="91440" bIns="45720">
            <a:spAutoFit/>
          </a:bodyPr>
          <a:lstStyle/>
          <a:p>
            <a:pPr algn="ctr"/>
            <a:r>
              <a:rPr kumimoji="0" lang="en-US" sz="40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Ground-Fault Circuit-Interrupters</a:t>
            </a:r>
          </a:p>
          <a:p>
            <a:pPr algn="ctr"/>
            <a:r>
              <a:rPr kumimoji="0" lang="en-US" sz="40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 (GFCI’s) </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6" name="Picture 5"/>
          <p:cNvPicPr>
            <a:picLocks noChangeAspect="1" noChangeArrowheads="1"/>
          </p:cNvPicPr>
          <p:nvPr/>
        </p:nvPicPr>
        <p:blipFill>
          <a:blip r:embed="rId3" cstate="print"/>
          <a:srcRect/>
          <a:stretch>
            <a:fillRect/>
          </a:stretch>
        </p:blipFill>
        <p:spPr>
          <a:xfrm>
            <a:off x="6674301" y="3581400"/>
            <a:ext cx="2241099" cy="30226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anim calcmode="lin" valueType="num">
                                      <p:cBhvr>
                                        <p:cTn id="12" dur="500" fill="hold"/>
                                        <p:tgtEl>
                                          <p:spTgt spid="4"/>
                                        </p:tgtEl>
                                        <p:attrNameLst>
                                          <p:attrName>ppt_w</p:attrName>
                                        </p:attrNameLst>
                                      </p:cBhvr>
                                      <p:tavLst>
                                        <p:tav tm="0" fmla="#ppt_w*sin(2.5*pi*$)">
                                          <p:val>
                                            <p:fltVal val="0"/>
                                          </p:val>
                                        </p:tav>
                                        <p:tav tm="100000">
                                          <p:val>
                                            <p:fltVal val="1"/>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4900"/>
                            </p:stCondLst>
                            <p:childTnLst>
                              <p:par>
                                <p:cTn id="15" presetID="8"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381000"/>
            <a:ext cx="5029200" cy="6315075"/>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Three types of GFCI’s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GFCI receptacle used in place of standard receptacle.</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portable GFCI plugs into a standard receptacle.</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GFCI circuit breaker combines leakage current detection with the function of a circuit breaker.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Whenever working in a wet area, or outdoors, employees should use one of these types of GFCI’s.    </a:t>
            </a:r>
          </a:p>
        </p:txBody>
      </p:sp>
      <p:pic>
        <p:nvPicPr>
          <p:cNvPr id="3" name="Picture 4"/>
          <p:cNvPicPr>
            <a:picLocks noChangeAspect="1" noChangeArrowheads="1"/>
          </p:cNvPicPr>
          <p:nvPr/>
        </p:nvPicPr>
        <p:blipFill>
          <a:blip r:embed="rId3" cstate="print"/>
          <a:srcRect/>
          <a:stretch>
            <a:fillRect/>
          </a:stretch>
        </p:blipFill>
        <p:spPr>
          <a:xfrm>
            <a:off x="6629400" y="146538"/>
            <a:ext cx="2057400" cy="2215662"/>
          </a:xfrm>
          <a:prstGeom prst="rect">
            <a:avLst/>
          </a:prstGeom>
          <a:noFill/>
        </p:spPr>
      </p:pic>
      <p:pic>
        <p:nvPicPr>
          <p:cNvPr id="4" name="Picture 6"/>
          <p:cNvPicPr>
            <a:picLocks noChangeAspect="1" noChangeArrowheads="1"/>
          </p:cNvPicPr>
          <p:nvPr/>
        </p:nvPicPr>
        <p:blipFill>
          <a:blip r:embed="rId4" cstate="print"/>
          <a:srcRect/>
          <a:stretch>
            <a:fillRect/>
          </a:stretch>
        </p:blipFill>
        <p:spPr>
          <a:xfrm>
            <a:off x="6629400" y="2438400"/>
            <a:ext cx="2057400" cy="2075770"/>
          </a:xfrm>
          <a:prstGeom prst="rect">
            <a:avLst/>
          </a:prstGeom>
          <a:noFill/>
        </p:spPr>
      </p:pic>
      <p:sp>
        <p:nvSpPr>
          <p:cNvPr id="5" name="Line 10"/>
          <p:cNvSpPr>
            <a:spLocks noChangeShapeType="1"/>
          </p:cNvSpPr>
          <p:nvPr/>
        </p:nvSpPr>
        <p:spPr bwMode="auto">
          <a:xfrm>
            <a:off x="4038600" y="2895600"/>
            <a:ext cx="2286000" cy="533400"/>
          </a:xfrm>
          <a:prstGeom prst="line">
            <a:avLst/>
          </a:prstGeom>
          <a:noFill/>
          <a:ln w="9525">
            <a:solidFill>
              <a:schemeClr val="tx1"/>
            </a:solidFill>
            <a:round/>
            <a:headEnd/>
            <a:tailEnd type="triangle" w="med" len="med"/>
          </a:ln>
        </p:spPr>
        <p:txBody>
          <a:bodyPr/>
          <a:lstStyle/>
          <a:p>
            <a:endParaRPr lang="en-US"/>
          </a:p>
        </p:txBody>
      </p:sp>
      <p:sp>
        <p:nvSpPr>
          <p:cNvPr id="6" name="Line 11"/>
          <p:cNvSpPr>
            <a:spLocks noChangeShapeType="1"/>
          </p:cNvSpPr>
          <p:nvPr/>
        </p:nvSpPr>
        <p:spPr bwMode="auto">
          <a:xfrm>
            <a:off x="4800600" y="1066800"/>
            <a:ext cx="1524000" cy="304800"/>
          </a:xfrm>
          <a:prstGeom prst="line">
            <a:avLst/>
          </a:prstGeom>
          <a:noFill/>
          <a:ln w="9525">
            <a:solidFill>
              <a:schemeClr val="tx1"/>
            </a:solidFill>
            <a:round/>
            <a:headEnd/>
            <a:tailEnd type="triangle" w="med" len="med"/>
          </a:ln>
        </p:spPr>
        <p:txBody>
          <a:bodyPr/>
          <a:lstStyle/>
          <a:p>
            <a:endParaRPr lang="en-US"/>
          </a:p>
        </p:txBody>
      </p:sp>
      <p:sp>
        <p:nvSpPr>
          <p:cNvPr id="7" name="Line 12"/>
          <p:cNvSpPr>
            <a:spLocks noChangeShapeType="1"/>
          </p:cNvSpPr>
          <p:nvPr/>
        </p:nvSpPr>
        <p:spPr bwMode="auto">
          <a:xfrm>
            <a:off x="4953000" y="4267200"/>
            <a:ext cx="1676400" cy="914400"/>
          </a:xfrm>
          <a:prstGeom prst="line">
            <a:avLst/>
          </a:prstGeom>
          <a:noFill/>
          <a:ln w="9525">
            <a:solidFill>
              <a:schemeClr val="tx1"/>
            </a:solidFill>
            <a:round/>
            <a:headEnd/>
            <a:tailEnd type="triangle" w="med" len="med"/>
          </a:ln>
        </p:spPr>
        <p:txBody>
          <a:bodyPr/>
          <a:lstStyle/>
          <a:p>
            <a:endParaRPr lang="en-US"/>
          </a:p>
        </p:txBody>
      </p:sp>
      <p:pic>
        <p:nvPicPr>
          <p:cNvPr id="8" name="Picture 14" descr="circuitbreakergfi"/>
          <p:cNvPicPr>
            <a:picLocks noChangeAspect="1" noChangeArrowheads="1"/>
          </p:cNvPicPr>
          <p:nvPr/>
        </p:nvPicPr>
        <p:blipFill>
          <a:blip r:embed="rId5" cstate="print"/>
          <a:srcRect/>
          <a:stretch>
            <a:fillRect/>
          </a:stretch>
        </p:blipFill>
        <p:spPr bwMode="auto">
          <a:xfrm>
            <a:off x="6800850" y="4724224"/>
            <a:ext cx="1885950" cy="2057576"/>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3900"/>
                            </p:stCondLst>
                            <p:childTnLst>
                              <p:par>
                                <p:cTn id="11" presetID="8"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1000"/>
                                        <p:tgtEl>
                                          <p:spTgt spid="3"/>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amond(in)">
                                      <p:cBhvr>
                                        <p:cTn id="16" dur="1000"/>
                                        <p:tgtEl>
                                          <p:spTgt spid="6"/>
                                        </p:tgtEl>
                                      </p:cBhvr>
                                    </p:animEffect>
                                  </p:childTnLst>
                                </p:cTn>
                              </p:par>
                            </p:childTnLst>
                          </p:cTn>
                        </p:par>
                        <p:par>
                          <p:cTn id="17" fill="hold">
                            <p:stCondLst>
                              <p:cond delay="14900"/>
                            </p:stCondLst>
                            <p:childTnLst>
                              <p:par>
                                <p:cTn id="18" presetID="8" presetClass="entr" presetSubtype="16"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amond(in)">
                                      <p:cBhvr>
                                        <p:cTn id="20" dur="1000"/>
                                        <p:tgtEl>
                                          <p:spTgt spid="4"/>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1000"/>
                                        <p:tgtEl>
                                          <p:spTgt spid="5"/>
                                        </p:tgtEl>
                                      </p:cBhvr>
                                    </p:animEffect>
                                  </p:childTnLst>
                                </p:cTn>
                              </p:par>
                            </p:childTnLst>
                          </p:cTn>
                        </p:par>
                        <p:par>
                          <p:cTn id="24" fill="hold">
                            <p:stCondLst>
                              <p:cond delay="15900"/>
                            </p:stCondLst>
                            <p:childTnLst>
                              <p:par>
                                <p:cTn id="25" presetID="8" presetClass="entr" presetSubtype="16"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1000"/>
                                        <p:tgtEl>
                                          <p:spTgt spid="8"/>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amond(in)">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533400" y="2362200"/>
            <a:ext cx="7924800" cy="33528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Most common nonfatal electrical injury.</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Types:</a:t>
            </a:r>
          </a:p>
          <a:p>
            <a:pPr marL="1257300" lvl="2" indent="-342900">
              <a:lnSpc>
                <a:spcPct val="80000"/>
              </a:lnSpc>
              <a:spcBef>
                <a:spcPct val="20000"/>
              </a:spcBef>
              <a:buClr>
                <a:schemeClr val="bg1"/>
              </a:buClr>
              <a:buFont typeface="Wingdings" pitchFamily="2" charset="2"/>
              <a:buChar char="ü"/>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Internal: “deep tissue”.</a:t>
            </a:r>
          </a:p>
          <a:p>
            <a:pPr marL="1257300" lvl="2" indent="-342900">
              <a:lnSpc>
                <a:spcPct val="80000"/>
              </a:lnSpc>
              <a:spcBef>
                <a:spcPct val="20000"/>
              </a:spcBef>
              <a:buClr>
                <a:schemeClr val="bg1"/>
              </a:buClr>
              <a:buFont typeface="Wingdings" pitchFamily="2" charset="2"/>
              <a:buChar char="ü"/>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Skin: “entry” and “exit” points.</a:t>
            </a:r>
          </a:p>
          <a:p>
            <a:pPr marL="1257300" lvl="2" indent="-342900">
              <a:lnSpc>
                <a:spcPct val="80000"/>
              </a:lnSpc>
              <a:spcBef>
                <a:spcPct val="20000"/>
              </a:spcBef>
              <a:buClr>
                <a:schemeClr val="bg1"/>
              </a:buClr>
              <a:buFont typeface="Wingdings" pitchFamily="2" charset="2"/>
              <a:buChar char="ü"/>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Arc: “flash” burns from heat and radiant </a:t>
            </a:r>
            <a:r>
              <a:rPr lang="en-US" sz="2800" dirty="0" smtClean="0">
                <a:solidFill>
                  <a:schemeClr val="bg1"/>
                </a:solidFill>
                <a:latin typeface="Berlin Sans FB" pitchFamily="34" charset="0"/>
              </a:rPr>
              <a:t>	</a:t>
            </a:r>
            <a:r>
              <a:rPr kumimoji="0" lang="en-US" sz="2800" b="0" i="0" u="none" strike="noStrike" kern="1200" cap="none" spc="0" normalizeH="0" baseline="0" noProof="0" dirty="0" smtClean="0">
                <a:ln>
                  <a:noFill/>
                </a:ln>
                <a:solidFill>
                  <a:schemeClr val="bg1"/>
                </a:solidFill>
                <a:effectLst/>
                <a:uLnTx/>
                <a:uFillTx/>
                <a:latin typeface="Berlin Sans FB" pitchFamily="34" charset="0"/>
              </a:rPr>
              <a:t>energy.</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Common sites of visible skin burns are the hands and</a:t>
            </a:r>
            <a:r>
              <a:rPr kumimoji="0" lang="en-US" sz="2800" b="0" i="0" u="none" strike="noStrike" kern="1200" cap="none" spc="0" normalizeH="0" noProof="0" dirty="0" smtClean="0">
                <a:ln>
                  <a:noFill/>
                </a:ln>
                <a:solidFill>
                  <a:schemeClr val="bg1"/>
                </a:solidFill>
                <a:effectLst/>
                <a:uLnTx/>
                <a:uFillTx/>
                <a:latin typeface="Berlin Sans FB" pitchFamily="34" charset="0"/>
              </a:rPr>
              <a:t> </a:t>
            </a:r>
            <a:r>
              <a:rPr kumimoji="0" lang="en-US" sz="2800" b="0" i="0" u="none" strike="noStrike" kern="1200" cap="none" spc="0" normalizeH="0" baseline="0" noProof="0" dirty="0" smtClean="0">
                <a:ln>
                  <a:noFill/>
                </a:ln>
                <a:solidFill>
                  <a:schemeClr val="bg1"/>
                </a:solidFill>
                <a:effectLst/>
                <a:uLnTx/>
                <a:uFillTx/>
                <a:latin typeface="Berlin Sans FB" pitchFamily="34" charset="0"/>
              </a:rPr>
              <a:t>feet.</a:t>
            </a:r>
          </a:p>
        </p:txBody>
      </p:sp>
      <p:sp>
        <p:nvSpPr>
          <p:cNvPr id="4" name="Rectangle 3"/>
          <p:cNvSpPr/>
          <p:nvPr/>
        </p:nvSpPr>
        <p:spPr>
          <a:xfrm>
            <a:off x="1874147" y="304800"/>
            <a:ext cx="5212453" cy="923330"/>
          </a:xfrm>
          <a:prstGeom prst="rect">
            <a:avLst/>
          </a:prstGeom>
          <a:noFill/>
        </p:spPr>
        <p:txBody>
          <a:bodyPr wrap="none" lIns="91440" tIns="45720" rIns="91440" bIns="45720">
            <a:spAutoFit/>
          </a:bodyPr>
          <a:lstStyle/>
          <a:p>
            <a:pPr algn="ctr"/>
            <a:r>
              <a:rPr kumimoji="0" lang="en-US" sz="54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Electrical Burns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22970"/>
            <a:ext cx="6019800" cy="3108543"/>
          </a:xfrm>
          <a:prstGeom prst="rect">
            <a:avLst/>
          </a:prstGeom>
          <a:blipFill>
            <a:blip r:embed="rId2" cstate="print"/>
            <a:tile tx="0" ty="0" sx="100000" sy="100000" flip="none" algn="tl"/>
          </a:blipFill>
        </p:spPr>
        <p:txBody>
          <a:bodyPr wrap="square">
            <a:spAutoFit/>
          </a:bodyPr>
          <a:lstStyle/>
          <a:p>
            <a:pPr>
              <a:buClr>
                <a:schemeClr val="bg1"/>
              </a:buClr>
              <a:buFont typeface="Wingdings" pitchFamily="2" charset="2"/>
              <a:buChar char="v"/>
            </a:pPr>
            <a:r>
              <a:rPr lang="en-US" sz="2800" dirty="0" smtClean="0">
                <a:solidFill>
                  <a:schemeClr val="bg1"/>
                </a:solidFill>
                <a:latin typeface="Berlin Sans FB" pitchFamily="34" charset="0"/>
              </a:rPr>
              <a:t>Circuits may produce electrical burns with relatively massive amounts of tissue destruction by heating the tissues.</a:t>
            </a:r>
          </a:p>
          <a:p>
            <a:pPr>
              <a:buClr>
                <a:schemeClr val="bg1"/>
              </a:buClr>
              <a:buFont typeface="Wingdings" pitchFamily="2" charset="2"/>
              <a:buChar char="v"/>
            </a:pPr>
            <a:r>
              <a:rPr lang="en-US" sz="2800" dirty="0" smtClean="0">
                <a:solidFill>
                  <a:schemeClr val="bg1"/>
                </a:solidFill>
                <a:latin typeface="Berlin Sans FB" pitchFamily="34" charset="0"/>
              </a:rPr>
              <a:t>This is due to the physical property of friction from the passage of electrons and by destruction of cell membranes by producing holes in the membranes. </a:t>
            </a:r>
          </a:p>
        </p:txBody>
      </p:sp>
      <p:pic>
        <p:nvPicPr>
          <p:cNvPr id="25602" name="Picture 2" descr="C:\Users\Bhagubhai\Desktop\images_2.jpeg"/>
          <p:cNvPicPr>
            <a:picLocks noChangeAspect="1" noChangeArrowheads="1"/>
          </p:cNvPicPr>
          <p:nvPr/>
        </p:nvPicPr>
        <p:blipFill>
          <a:blip r:embed="rId3" cstate="print"/>
          <a:srcRect/>
          <a:stretch>
            <a:fillRect/>
          </a:stretch>
        </p:blipFill>
        <p:spPr bwMode="auto">
          <a:xfrm>
            <a:off x="6148388" y="3048000"/>
            <a:ext cx="2767012" cy="3588897"/>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1800"/>
                            </p:stCondLst>
                            <p:childTnLst>
                              <p:par>
                                <p:cTn id="11" presetID="8" presetClass="entr" presetSubtype="16" fill="hold" nodeType="afterEffect">
                                  <p:stCondLst>
                                    <p:cond delay="0"/>
                                  </p:stCondLst>
                                  <p:childTnLst>
                                    <p:set>
                                      <p:cBhvr>
                                        <p:cTn id="12" dur="1" fill="hold">
                                          <p:stCondLst>
                                            <p:cond delay="0"/>
                                          </p:stCondLst>
                                        </p:cTn>
                                        <p:tgtEl>
                                          <p:spTgt spid="25602"/>
                                        </p:tgtEl>
                                        <p:attrNameLst>
                                          <p:attrName>style.visibility</p:attrName>
                                        </p:attrNameLst>
                                      </p:cBhvr>
                                      <p:to>
                                        <p:strVal val="visible"/>
                                      </p:to>
                                    </p:set>
                                    <p:animEffect transition="in" filter="diamond(in)">
                                      <p:cBhvr>
                                        <p:cTn id="13" dur="1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04800" y="2362200"/>
            <a:ext cx="4114800" cy="29718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Involuntary muscle contractions can “throw” workers and cause falls.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If working at elevation, the fall may cause serious injury or death.</a:t>
            </a:r>
          </a:p>
        </p:txBody>
      </p:sp>
      <p:pic>
        <p:nvPicPr>
          <p:cNvPr id="4" name="Picture 10" descr="ladder_fall"/>
          <p:cNvPicPr>
            <a:picLocks noChangeAspect="1" noChangeArrowheads="1"/>
          </p:cNvPicPr>
          <p:nvPr/>
        </p:nvPicPr>
        <p:blipFill>
          <a:blip r:embed="rId3" cstate="print"/>
          <a:srcRect/>
          <a:stretch>
            <a:fillRect/>
          </a:stretch>
        </p:blipFill>
        <p:spPr>
          <a:xfrm>
            <a:off x="4800600" y="2133600"/>
            <a:ext cx="3719801" cy="3810000"/>
          </a:xfrm>
          <a:prstGeom prst="rect">
            <a:avLst/>
          </a:prstGeom>
          <a:noFill/>
        </p:spPr>
      </p:pic>
      <p:sp>
        <p:nvSpPr>
          <p:cNvPr id="5" name="Rectangle 4"/>
          <p:cNvSpPr/>
          <p:nvPr/>
        </p:nvSpPr>
        <p:spPr>
          <a:xfrm>
            <a:off x="3322110" y="304800"/>
            <a:ext cx="2238883" cy="1323439"/>
          </a:xfrm>
          <a:prstGeom prst="rect">
            <a:avLst/>
          </a:prstGeom>
          <a:noFill/>
        </p:spPr>
        <p:txBody>
          <a:bodyPr wrap="none" lIns="91440" tIns="45720" rIns="91440" bIns="45720">
            <a:spAutoFit/>
          </a:bodyPr>
          <a:lstStyle/>
          <a:p>
            <a:pPr algn="ctr"/>
            <a:r>
              <a:rPr kumimoji="0" lang="en-US" sz="80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Falls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7300"/>
                            </p:stCondLst>
                            <p:childTnLst>
                              <p:par>
                                <p:cTn id="15" presetID="8"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2621"/>
            <a:ext cx="7543800" cy="5262979"/>
          </a:xfrm>
          <a:prstGeom prst="rect">
            <a:avLst/>
          </a:prstGeom>
          <a:blipFill>
            <a:blip r:embed="rId2" cstate="print"/>
            <a:tile tx="0" ty="0" sx="100000" sy="100000" flip="none" algn="tl"/>
          </a:blipFill>
          <a:ln>
            <a:noFill/>
          </a:ln>
        </p:spPr>
        <p:txBody>
          <a:bodyPr wrap="square">
            <a:spAutoFit/>
          </a:bodyPr>
          <a:lstStyle/>
          <a:p>
            <a:pPr>
              <a:buClr>
                <a:schemeClr val="bg1"/>
              </a:buClr>
              <a:buFont typeface="Wingdings" pitchFamily="2" charset="2"/>
              <a:buChar char="ü"/>
            </a:pPr>
            <a:r>
              <a:rPr lang="en-US" sz="2800" dirty="0" smtClean="0">
                <a:solidFill>
                  <a:schemeClr val="bg1"/>
                </a:solidFill>
                <a:latin typeface="Berlin Sans FB" pitchFamily="34" charset="0"/>
                <a:cs typeface="Arial" pitchFamily="34" charset="0"/>
              </a:rPr>
              <a:t>	A worker fell from the top of a 12-story building and landed on the concrete below. A short-circuited electric drill was found dangling from the building's top floor.  </a:t>
            </a:r>
          </a:p>
          <a:p>
            <a:pPr>
              <a:buClr>
                <a:schemeClr val="bg1"/>
              </a:buClr>
              <a:buFont typeface="Wingdings" pitchFamily="2" charset="2"/>
              <a:buChar char="ü"/>
            </a:pPr>
            <a:r>
              <a:rPr lang="en-US" sz="2800" dirty="0" smtClean="0">
                <a:solidFill>
                  <a:schemeClr val="bg1"/>
                </a:solidFill>
                <a:latin typeface="Berlin Sans FB" pitchFamily="34" charset="0"/>
                <a:cs typeface="Arial" pitchFamily="34" charset="0"/>
              </a:rPr>
              <a:t>Detectives discovered that the grounding prong was missing from the drill's plug.</a:t>
            </a:r>
          </a:p>
          <a:p>
            <a:pPr>
              <a:buClr>
                <a:schemeClr val="bg1"/>
              </a:buClr>
              <a:buFont typeface="Wingdings" pitchFamily="2" charset="2"/>
              <a:buChar char="ü"/>
            </a:pPr>
            <a:r>
              <a:rPr lang="en-US" sz="2800" dirty="0" smtClean="0">
                <a:solidFill>
                  <a:schemeClr val="bg1"/>
                </a:solidFill>
                <a:latin typeface="Berlin Sans FB" pitchFamily="34" charset="0"/>
                <a:cs typeface="Arial" pitchFamily="34" charset="0"/>
              </a:rPr>
              <a:t>  A nail was lodged in the rubber tread of the work boot, allowing electricity to flow through the victim's body to the ground.</a:t>
            </a:r>
          </a:p>
          <a:p>
            <a:pPr>
              <a:buClr>
                <a:schemeClr val="bg1"/>
              </a:buClr>
              <a:buFont typeface="Wingdings" pitchFamily="2" charset="2"/>
              <a:buChar char="ü"/>
            </a:pPr>
            <a:r>
              <a:rPr lang="en-US" sz="2800" dirty="0" smtClean="0">
                <a:solidFill>
                  <a:schemeClr val="bg1"/>
                </a:solidFill>
                <a:latin typeface="Berlin Sans FB" pitchFamily="34" charset="0"/>
                <a:cs typeface="Arial" pitchFamily="34" charset="0"/>
              </a:rPr>
              <a:t> The electrical current caused muscle contractions strong enough to throw the man from the building, resulting in death.  </a:t>
            </a:r>
          </a:p>
        </p:txBody>
      </p:sp>
      <p:sp>
        <p:nvSpPr>
          <p:cNvPr id="3" name="Rectangle 2"/>
          <p:cNvSpPr/>
          <p:nvPr/>
        </p:nvSpPr>
        <p:spPr>
          <a:xfrm>
            <a:off x="2612619" y="297359"/>
            <a:ext cx="4473981" cy="769441"/>
          </a:xfrm>
          <a:prstGeom prst="rect">
            <a:avLst/>
          </a:prstGeom>
          <a:noFill/>
        </p:spPr>
        <p:txBody>
          <a:bodyPr wrap="none" lIns="91440" tIns="45720" rIns="91440" bIns="45720">
            <a:spAutoFit/>
          </a:bodyPr>
          <a:lstStyle/>
          <a:p>
            <a:pPr algn="ctr"/>
            <a:r>
              <a:rPr 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Example of falls</a:t>
            </a:r>
            <a:endParaRPr 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ppt_w</p:attrName>
                                        </p:attrNameLst>
                                      </p:cBhvr>
                                      <p:tavLst>
                                        <p:tav tm="0" fmla="#ppt_w*sin(2.5*pi*$)">
                                          <p:val>
                                            <p:fltVal val="0"/>
                                          </p:val>
                                        </p:tav>
                                        <p:tav tm="100000">
                                          <p:val>
                                            <p:fltVal val="1"/>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228600" y="1600200"/>
            <a:ext cx="6477000" cy="5105400"/>
          </a:xfrm>
          <a:prstGeom prst="rect">
            <a:avLst/>
          </a:prstGeom>
          <a:blipFill>
            <a:blip r:embed="rId3"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In the United States </a:t>
            </a:r>
            <a:r>
              <a:rPr kumimoji="0" lang="en-US" sz="2800" b="1" i="0" u="none" strike="noStrike" kern="1200" cap="none" spc="0" normalizeH="0" baseline="0" noProof="0" dirty="0" smtClean="0">
                <a:ln>
                  <a:noFill/>
                </a:ln>
                <a:solidFill>
                  <a:schemeClr val="bg1"/>
                </a:solidFill>
                <a:effectLst/>
                <a:uLnTx/>
                <a:uFillTx/>
                <a:latin typeface="Berlin Sans FB" pitchFamily="34" charset="0"/>
              </a:rPr>
              <a:t>25%</a:t>
            </a:r>
            <a:r>
              <a:rPr kumimoji="0" lang="en-US" sz="2800" b="0" i="0" u="none" strike="noStrike" kern="1200" cap="none" spc="0" normalizeH="0" baseline="0" noProof="0" dirty="0" smtClean="0">
                <a:ln>
                  <a:noFill/>
                </a:ln>
                <a:solidFill>
                  <a:schemeClr val="bg1"/>
                </a:solidFill>
                <a:effectLst/>
                <a:uLnTx/>
                <a:uFillTx/>
                <a:latin typeface="Berlin Sans FB" pitchFamily="34" charset="0"/>
              </a:rPr>
              <a:t> of fires are caused by electricity.</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build-up of dust, trash and spider webs increases the potential for fire to start in the electrical system.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Unprotected light bulbs in work areas are another potential hazard. They can be hit, broken and cause a fire.</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Electrical wiring can be hit when drilling holes or driving nails in walls causing a fire. </a:t>
            </a:r>
          </a:p>
        </p:txBody>
      </p:sp>
      <p:pic>
        <p:nvPicPr>
          <p:cNvPr id="5" name="Picture 8" descr="unprotected bulb"/>
          <p:cNvPicPr>
            <a:picLocks noChangeAspect="1" noChangeArrowheads="1"/>
          </p:cNvPicPr>
          <p:nvPr/>
        </p:nvPicPr>
        <p:blipFill>
          <a:blip r:embed="rId4" cstate="print"/>
          <a:srcRect/>
          <a:stretch>
            <a:fillRect/>
          </a:stretch>
        </p:blipFill>
        <p:spPr bwMode="auto">
          <a:xfrm>
            <a:off x="6815138" y="3124200"/>
            <a:ext cx="2024062" cy="1514475"/>
          </a:xfrm>
          <a:prstGeom prst="rect">
            <a:avLst/>
          </a:prstGeom>
          <a:noFill/>
          <a:ln w="9525">
            <a:noFill/>
            <a:miter lim="800000"/>
            <a:headEnd/>
            <a:tailEnd/>
          </a:ln>
        </p:spPr>
      </p:pic>
      <p:sp>
        <p:nvSpPr>
          <p:cNvPr id="6" name="Rectangle 5"/>
          <p:cNvSpPr/>
          <p:nvPr/>
        </p:nvSpPr>
        <p:spPr>
          <a:xfrm>
            <a:off x="3505200" y="124361"/>
            <a:ext cx="1931619" cy="1323439"/>
          </a:xfrm>
          <a:prstGeom prst="rect">
            <a:avLst/>
          </a:prstGeom>
          <a:noFill/>
        </p:spPr>
        <p:txBody>
          <a:bodyPr wrap="none" lIns="91440" tIns="45720" rIns="91440" bIns="45720">
            <a:spAutoFit/>
          </a:bodyPr>
          <a:lstStyle/>
          <a:p>
            <a:pPr algn="ctr"/>
            <a:r>
              <a:rPr kumimoji="0" lang="en-US" sz="80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Fire</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000"/>
                                        <p:tgtEl>
                                          <p:spTgt spid="6"/>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16800"/>
                            </p:stCondLst>
                            <p:childTnLst>
                              <p:par>
                                <p:cTn id="15" presetID="8"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28600" y="304800"/>
            <a:ext cx="8686800" cy="6324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14400" y="1371600"/>
            <a:ext cx="2438400" cy="400110"/>
          </a:xfrm>
          <a:prstGeom prst="rect">
            <a:avLst/>
          </a:prstGeom>
          <a:noFill/>
        </p:spPr>
        <p:txBody>
          <a:bodyPr wrap="square" rtlCol="0">
            <a:spAutoFit/>
          </a:bodyPr>
          <a:lstStyle/>
          <a:p>
            <a:pPr>
              <a:buFont typeface="Arial" pitchFamily="34" charset="0"/>
              <a:buChar char="•"/>
            </a:pPr>
            <a:r>
              <a:rPr lang="en-US" sz="2000" b="1" dirty="0" smtClean="0"/>
              <a:t>This is to certify that</a:t>
            </a:r>
            <a:endParaRPr lang="en-US" sz="2000" b="1" dirty="0"/>
          </a:p>
        </p:txBody>
      </p:sp>
      <p:sp>
        <p:nvSpPr>
          <p:cNvPr id="7" name="TextBox 6"/>
          <p:cNvSpPr txBox="1"/>
          <p:nvPr/>
        </p:nvSpPr>
        <p:spPr>
          <a:xfrm>
            <a:off x="914400" y="2057400"/>
            <a:ext cx="6934200" cy="1323439"/>
          </a:xfrm>
          <a:prstGeom prst="rect">
            <a:avLst/>
          </a:prstGeom>
          <a:noFill/>
        </p:spPr>
        <p:txBody>
          <a:bodyPr wrap="square" rtlCol="0">
            <a:spAutoFit/>
          </a:bodyPr>
          <a:lstStyle/>
          <a:p>
            <a:r>
              <a:rPr lang="en-US" sz="2000" dirty="0" smtClean="0"/>
              <a:t>DHRUVI BARIA (ID_009)(ENROLLMENT_006)</a:t>
            </a:r>
          </a:p>
          <a:p>
            <a:r>
              <a:rPr lang="en-US" sz="2000" dirty="0" smtClean="0"/>
              <a:t>JUI GAJJAR (ID_008)(ENROLLMENT_022)</a:t>
            </a:r>
          </a:p>
          <a:p>
            <a:r>
              <a:rPr lang="en-US" sz="2000" dirty="0" smtClean="0"/>
              <a:t>AAKASH PARMAR (ID_017)(ENROLLMENT_061)</a:t>
            </a:r>
          </a:p>
          <a:p>
            <a:r>
              <a:rPr lang="en-US" sz="2000" dirty="0" smtClean="0"/>
              <a:t>VATSAL VAIDYA (ID_004)(ENROLLMENT_122)</a:t>
            </a:r>
            <a:endParaRPr lang="en-US" sz="2000" dirty="0"/>
          </a:p>
        </p:txBody>
      </p:sp>
      <p:sp>
        <p:nvSpPr>
          <p:cNvPr id="8" name="TextBox 7"/>
          <p:cNvSpPr txBox="1"/>
          <p:nvPr/>
        </p:nvSpPr>
        <p:spPr>
          <a:xfrm>
            <a:off x="762000" y="3733800"/>
            <a:ext cx="7620000" cy="707886"/>
          </a:xfrm>
          <a:prstGeom prst="rect">
            <a:avLst/>
          </a:prstGeom>
          <a:noFill/>
        </p:spPr>
        <p:txBody>
          <a:bodyPr wrap="square" rtlCol="0">
            <a:spAutoFit/>
          </a:bodyPr>
          <a:lstStyle/>
          <a:p>
            <a:r>
              <a:rPr lang="en-US" sz="2000" dirty="0" smtClean="0"/>
              <a:t>Of class Electrical Eng.-1 has completed their active  learning assignment for the term ending in December 2013.</a:t>
            </a:r>
            <a:endParaRPr lang="en-US" sz="2000" dirty="0"/>
          </a:p>
        </p:txBody>
      </p:sp>
      <p:sp>
        <p:nvSpPr>
          <p:cNvPr id="9" name="TextBox 8"/>
          <p:cNvSpPr txBox="1"/>
          <p:nvPr/>
        </p:nvSpPr>
        <p:spPr>
          <a:xfrm>
            <a:off x="838200" y="4659868"/>
            <a:ext cx="2819400" cy="369332"/>
          </a:xfrm>
          <a:prstGeom prst="rect">
            <a:avLst/>
          </a:prstGeom>
          <a:noFill/>
        </p:spPr>
        <p:txBody>
          <a:bodyPr wrap="square" rtlCol="0">
            <a:spAutoFit/>
          </a:bodyPr>
          <a:lstStyle/>
          <a:p>
            <a:r>
              <a:rPr lang="en-US" b="1" dirty="0" smtClean="0"/>
              <a:t>DATE:21/11/2013</a:t>
            </a:r>
            <a:endParaRPr lang="en-US" b="1" dirty="0"/>
          </a:p>
        </p:txBody>
      </p:sp>
      <p:sp>
        <p:nvSpPr>
          <p:cNvPr id="10" name="TextBox 9"/>
          <p:cNvSpPr txBox="1"/>
          <p:nvPr/>
        </p:nvSpPr>
        <p:spPr>
          <a:xfrm>
            <a:off x="838200" y="5650468"/>
            <a:ext cx="2133600" cy="400110"/>
          </a:xfrm>
          <a:prstGeom prst="rect">
            <a:avLst/>
          </a:prstGeom>
          <a:noFill/>
        </p:spPr>
        <p:txBody>
          <a:bodyPr wrap="square" rtlCol="0">
            <a:spAutoFit/>
          </a:bodyPr>
          <a:lstStyle/>
          <a:p>
            <a:pPr>
              <a:buFont typeface="Arial" pitchFamily="34" charset="0"/>
              <a:buChar char="•"/>
            </a:pPr>
            <a:r>
              <a:rPr lang="en-US" sz="2000" b="1" dirty="0" smtClean="0"/>
              <a:t>Sign of teacher</a:t>
            </a:r>
            <a:endParaRPr lang="en-US" sz="2000" b="1" dirty="0"/>
          </a:p>
        </p:txBody>
      </p:sp>
      <p:sp>
        <p:nvSpPr>
          <p:cNvPr id="11" name="TextBox 10"/>
          <p:cNvSpPr txBox="1"/>
          <p:nvPr/>
        </p:nvSpPr>
        <p:spPr>
          <a:xfrm>
            <a:off x="5791200" y="5638800"/>
            <a:ext cx="3581400" cy="400110"/>
          </a:xfrm>
          <a:prstGeom prst="rect">
            <a:avLst/>
          </a:prstGeom>
          <a:noFill/>
        </p:spPr>
        <p:txBody>
          <a:bodyPr wrap="square" rtlCol="0">
            <a:spAutoFit/>
          </a:bodyPr>
          <a:lstStyle/>
          <a:p>
            <a:r>
              <a:rPr lang="en-US" sz="2000" b="1" dirty="0" smtClean="0"/>
              <a:t>Head of the department</a:t>
            </a:r>
            <a:endParaRPr lang="en-US" sz="2000" b="1" dirty="0"/>
          </a:p>
        </p:txBody>
      </p:sp>
      <p:pic>
        <p:nvPicPr>
          <p:cNvPr id="1026" name="Picture 2"/>
          <p:cNvPicPr>
            <a:picLocks noChangeAspect="1" noChangeArrowheads="1"/>
          </p:cNvPicPr>
          <p:nvPr/>
        </p:nvPicPr>
        <p:blipFill>
          <a:blip r:embed="rId2" cstate="print"/>
          <a:srcRect/>
          <a:stretch>
            <a:fillRect/>
          </a:stretch>
        </p:blipFill>
        <p:spPr bwMode="auto">
          <a:xfrm>
            <a:off x="6657975" y="443523"/>
            <a:ext cx="1647825" cy="1690077"/>
          </a:xfrm>
          <a:prstGeom prst="rect">
            <a:avLst/>
          </a:prstGeom>
          <a:noFill/>
          <a:ln w="9525">
            <a:noFill/>
            <a:miter lim="800000"/>
            <a:headEnd/>
            <a:tailEnd/>
          </a:ln>
          <a:effectLst/>
        </p:spPr>
      </p:pic>
      <p:sp>
        <p:nvSpPr>
          <p:cNvPr id="14" name="Rectangle 13"/>
          <p:cNvSpPr/>
          <p:nvPr/>
        </p:nvSpPr>
        <p:spPr>
          <a:xfrm>
            <a:off x="838200" y="524470"/>
            <a:ext cx="357052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tx1"/>
                  </a:solidFill>
                  <a:prstDash val="solid"/>
                  <a:miter lim="800000"/>
                </a:ln>
                <a:effectLst>
                  <a:glow rad="45500">
                    <a:schemeClr val="accent1">
                      <a:satMod val="220000"/>
                      <a:alpha val="35000"/>
                    </a:schemeClr>
                  </a:glow>
                </a:effectLst>
              </a:rPr>
              <a:t>Certificate</a:t>
            </a:r>
            <a:endParaRPr lang="en-US" sz="5400" b="1" cap="none" spc="300" dirty="0">
              <a:ln w="11430" cmpd="sng">
                <a:solidFill>
                  <a:schemeClr val="tx1"/>
                </a:solidFill>
                <a:prstDash val="solid"/>
                <a:miter lim="800000"/>
              </a:ln>
              <a:effectLst>
                <a:glow rad="45500">
                  <a:schemeClr val="accent1">
                    <a:satMod val="220000"/>
                    <a:alpha val="35000"/>
                  </a:schemeClr>
                </a:glow>
              </a:effectLst>
            </a:endParaRP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6857999"/>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Many fires result from defects in, or misuse of the power delivery system.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Wiring often fails due to faulty installation, overloading, physical damage, aging and deterioration by chemical action, heat, moisture and weather.</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Such wiring should be replaced and new circuits installed. </a:t>
            </a:r>
          </a:p>
        </p:txBody>
      </p:sp>
      <p:sp>
        <p:nvSpPr>
          <p:cNvPr id="4" name="Rectangle 3"/>
          <p:cNvSpPr txBox="1">
            <a:spLocks noChangeArrowheads="1"/>
          </p:cNvSpPr>
          <p:nvPr/>
        </p:nvSpPr>
        <p:spPr>
          <a:xfrm>
            <a:off x="0" y="3276600"/>
            <a:ext cx="9144000" cy="3724275"/>
          </a:xfrm>
          <a:prstGeom prst="rect">
            <a:avLst/>
          </a:prstGeom>
          <a:no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Typical home and office electrical systems run like this:</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The electrical service enters the house and connects to a main electrical panel. </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From the main electrical panel, wires run in different directions throughout the house/building to power lights, outlets, ceiling fans, air conditioners, and various other direct-wired electrical appliances.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25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ppt_w</p:attrName>
                                        </p:attrNameLst>
                                      </p:cBhvr>
                                      <p:tavLst>
                                        <p:tav tm="0" fmla="#ppt_w*sin(2.5*pi*$)">
                                          <p:val>
                                            <p:fltVal val="0"/>
                                          </p:val>
                                        </p:tav>
                                        <p:tav tm="100000">
                                          <p:val>
                                            <p:fltVal val="1"/>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5575" y="457200"/>
            <a:ext cx="7693025" cy="43434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Typical home and office electrical systems run like this:</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The electrical service enters the house and connects to a main electrical panel. </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From the main electrical panel, wires run in different directions throughout the house/building to power lights, outlets, ceiling fans, air conditioners, and various other direct-wired electrical appliances. </a:t>
            </a:r>
          </a:p>
        </p:txBody>
      </p:sp>
      <p:pic>
        <p:nvPicPr>
          <p:cNvPr id="3" name="Picture 5" descr=" "/>
          <p:cNvPicPr>
            <a:picLocks noChangeAspect="1" noChangeArrowheads="1"/>
          </p:cNvPicPr>
          <p:nvPr/>
        </p:nvPicPr>
        <p:blipFill>
          <a:blip r:embed="rId3" cstate="print"/>
          <a:srcRect/>
          <a:stretch>
            <a:fillRect/>
          </a:stretch>
        </p:blipFill>
        <p:spPr>
          <a:xfrm>
            <a:off x="5915025" y="4256647"/>
            <a:ext cx="2619375" cy="2525153"/>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amond(in)">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04800" y="731837"/>
            <a:ext cx="8534400" cy="5821363"/>
          </a:xfrm>
          <a:blipFill>
            <a:blip r:embed="rId2" cstate="print"/>
            <a:tile tx="0" ty="0" sx="100000" sy="100000" flip="none" algn="tl"/>
          </a:blipFill>
        </p:spPr>
        <p:txBody>
          <a:bodyPr>
            <a:noAutofit/>
          </a:bodyPr>
          <a:lstStyle/>
          <a:p>
            <a:pPr lvl="1" eaLnBrk="1" hangingPunct="1">
              <a:buClr>
                <a:schemeClr val="bg1"/>
              </a:buClr>
              <a:buFont typeface="Wingdings" pitchFamily="2" charset="2"/>
              <a:buChar char="ü"/>
            </a:pPr>
            <a:r>
              <a:rPr lang="en-US" dirty="0" smtClean="0">
                <a:solidFill>
                  <a:schemeClr val="bg1"/>
                </a:solidFill>
                <a:latin typeface="Berlin Sans FB" pitchFamily="34" charset="0"/>
              </a:rPr>
              <a:t>To keep the wire from getting too hot and starting a fire, circuit wiring attempts to contain the amount of electrical load on the branch circuit by limiting the number of potential electrical appliances that can be running at the same time on that circuit. </a:t>
            </a:r>
          </a:p>
          <a:p>
            <a:pPr lvl="1" eaLnBrk="1" hangingPunct="1">
              <a:buClr>
                <a:schemeClr val="bg1"/>
              </a:buClr>
              <a:buFont typeface="Wingdings" pitchFamily="2" charset="2"/>
              <a:buChar char="ü"/>
            </a:pPr>
            <a:r>
              <a:rPr lang="en-US" dirty="0" smtClean="0">
                <a:solidFill>
                  <a:schemeClr val="bg1"/>
                </a:solidFill>
                <a:latin typeface="Berlin Sans FB" pitchFamily="34" charset="0"/>
              </a:rPr>
              <a:t>For example, only so many outlets are put on one branch circuit or larger pieces of electrical equipment are put on circuits dedicated to that equipment only. </a:t>
            </a:r>
          </a:p>
          <a:p>
            <a:pPr lvl="1" eaLnBrk="1" hangingPunct="1">
              <a:buClr>
                <a:schemeClr val="bg1"/>
              </a:buClr>
              <a:buFont typeface="Wingdings" pitchFamily="2" charset="2"/>
              <a:buChar char="ü"/>
            </a:pPr>
            <a:r>
              <a:rPr lang="en-US" dirty="0" smtClean="0">
                <a:solidFill>
                  <a:schemeClr val="bg1"/>
                </a:solidFill>
                <a:latin typeface="Berlin Sans FB" pitchFamily="34" charset="0"/>
              </a:rPr>
              <a:t>The homeowner or worker can plug in and run too many appliances on the same circuit at one time and overload the circuit.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8675">
                                            <p:bg/>
                                          </p:spTgt>
                                        </p:tgtEl>
                                        <p:attrNameLst>
                                          <p:attrName>style.visibility</p:attrName>
                                        </p:attrNameLst>
                                      </p:cBhvr>
                                      <p:to>
                                        <p:strVal val="visible"/>
                                      </p:to>
                                    </p:set>
                                    <p:animEffect transition="in" filter="fade">
                                      <p:cBhvr>
                                        <p:cTn id="7" dur="500"/>
                                        <p:tgtEl>
                                          <p:spTgt spid="28675">
                                            <p:bg/>
                                          </p:spTgt>
                                        </p:tgtEl>
                                      </p:cBhvr>
                                    </p:animEffect>
                                    <p:anim calcmode="lin" valueType="num">
                                      <p:cBhvr>
                                        <p:cTn id="8" dur="500" fill="hold"/>
                                        <p:tgtEl>
                                          <p:spTgt spid="28675">
                                            <p:bg/>
                                          </p:spTgt>
                                        </p:tgtEl>
                                        <p:attrNameLst>
                                          <p:attrName>ppt_w</p:attrName>
                                        </p:attrNameLst>
                                      </p:cBhvr>
                                      <p:tavLst>
                                        <p:tav tm="0" fmla="#ppt_w*sin(2.5*pi*$)">
                                          <p:val>
                                            <p:fltVal val="0"/>
                                          </p:val>
                                        </p:tav>
                                        <p:tav tm="100000">
                                          <p:val>
                                            <p:fltVal val="1"/>
                                          </p:val>
                                        </p:tav>
                                      </p:tavLst>
                                    </p:anim>
                                    <p:anim calcmode="lin" valueType="num">
                                      <p:cBhvr>
                                        <p:cTn id="9" dur="500" fill="hold"/>
                                        <p:tgtEl>
                                          <p:spTgt spid="28675">
                                            <p:bg/>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500"/>
                                        <p:tgtEl>
                                          <p:spTgt spid="28675">
                                            <p:txEl>
                                              <p:pRg st="0" end="0"/>
                                            </p:txEl>
                                          </p:spTgt>
                                        </p:tgtEl>
                                      </p:cBhvr>
                                    </p:animEffect>
                                    <p:anim calcmode="lin" valueType="num">
                                      <p:cBhvr>
                                        <p:cTn id="13" dur="500" fill="hold"/>
                                        <p:tgtEl>
                                          <p:spTgt spid="28675">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28675">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11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28675">
                                            <p:txEl>
                                              <p:pRg st="1" end="1"/>
                                            </p:txEl>
                                          </p:spTgt>
                                        </p:tgtEl>
                                        <p:attrNameLst>
                                          <p:attrName>style.visibility</p:attrName>
                                        </p:attrNameLst>
                                      </p:cBhvr>
                                      <p:to>
                                        <p:strVal val="visible"/>
                                      </p:to>
                                    </p:set>
                                    <p:animEffect transition="in" filter="fade">
                                      <p:cBhvr>
                                        <p:cTn id="18" dur="500"/>
                                        <p:tgtEl>
                                          <p:spTgt spid="28675">
                                            <p:txEl>
                                              <p:pRg st="1" end="1"/>
                                            </p:txEl>
                                          </p:spTgt>
                                        </p:tgtEl>
                                      </p:cBhvr>
                                    </p:animEffect>
                                    <p:anim calcmode="lin" valueType="num">
                                      <p:cBhvr>
                                        <p:cTn id="19" dur="500" fill="hold"/>
                                        <p:tgtEl>
                                          <p:spTgt spid="28675">
                                            <p:txEl>
                                              <p:pRg st="1" end="1"/>
                                            </p:txEl>
                                          </p:spTgt>
                                        </p:tgtEl>
                                        <p:attrNameLst>
                                          <p:attrName>ppt_w</p:attrName>
                                        </p:attrNameLst>
                                      </p:cBhvr>
                                      <p:tavLst>
                                        <p:tav tm="0" fmla="#ppt_w*sin(2.5*pi*$)">
                                          <p:val>
                                            <p:fltVal val="0"/>
                                          </p:val>
                                        </p:tav>
                                        <p:tav tm="100000">
                                          <p:val>
                                            <p:fltVal val="1"/>
                                          </p:val>
                                        </p:tav>
                                      </p:tavLst>
                                    </p:anim>
                                    <p:anim calcmode="lin" valueType="num">
                                      <p:cBhvr>
                                        <p:cTn id="20" dur="500" fill="hold"/>
                                        <p:tgtEl>
                                          <p:spTgt spid="28675">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18150"/>
                            </p:stCondLst>
                            <p:childTnLst>
                              <p:par>
                                <p:cTn id="22" presetID="45" presetClass="entr" presetSubtype="0" fill="hold" grpId="0" nodeType="afterEffect">
                                  <p:stCondLst>
                                    <p:cond delay="0"/>
                                  </p:stCondLst>
                                  <p:iterate type="lt">
                                    <p:tmPct val="10000"/>
                                  </p:iterate>
                                  <p:childTnLst>
                                    <p:set>
                                      <p:cBhvr>
                                        <p:cTn id="23" dur="1" fill="hold">
                                          <p:stCondLst>
                                            <p:cond delay="0"/>
                                          </p:stCondLst>
                                        </p:cTn>
                                        <p:tgtEl>
                                          <p:spTgt spid="28675">
                                            <p:txEl>
                                              <p:pRg st="2" end="2"/>
                                            </p:txEl>
                                          </p:spTgt>
                                        </p:tgtEl>
                                        <p:attrNameLst>
                                          <p:attrName>style.visibility</p:attrName>
                                        </p:attrNameLst>
                                      </p:cBhvr>
                                      <p:to>
                                        <p:strVal val="visible"/>
                                      </p:to>
                                    </p:set>
                                    <p:animEffect transition="in" filter="fade">
                                      <p:cBhvr>
                                        <p:cTn id="24" dur="500"/>
                                        <p:tgtEl>
                                          <p:spTgt spid="28675">
                                            <p:txEl>
                                              <p:pRg st="2" end="2"/>
                                            </p:txEl>
                                          </p:spTgt>
                                        </p:tgtEl>
                                      </p:cBhvr>
                                    </p:animEffect>
                                    <p:anim calcmode="lin" valueType="num">
                                      <p:cBhvr>
                                        <p:cTn id="25" dur="500" fill="hold"/>
                                        <p:tgtEl>
                                          <p:spTgt spid="28675">
                                            <p:txEl>
                                              <p:pRg st="2" end="2"/>
                                            </p:txEl>
                                          </p:spTgt>
                                        </p:tgtEl>
                                        <p:attrNameLst>
                                          <p:attrName>ppt_w</p:attrName>
                                        </p:attrNameLst>
                                      </p:cBhvr>
                                      <p:tavLst>
                                        <p:tav tm="0" fmla="#ppt_w*sin(2.5*pi*$)">
                                          <p:val>
                                            <p:fltVal val="0"/>
                                          </p:val>
                                        </p:tav>
                                        <p:tav tm="100000">
                                          <p:val>
                                            <p:fltVal val="1"/>
                                          </p:val>
                                        </p:tav>
                                      </p:tavLst>
                                    </p:anim>
                                    <p:anim calcmode="lin" valueType="num">
                                      <p:cBhvr>
                                        <p:cTn id="26" dur="500" fill="hold"/>
                                        <p:tgtEl>
                                          <p:spTgt spid="2867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81000" y="533400"/>
            <a:ext cx="8229600" cy="2971800"/>
          </a:xfrm>
          <a:prstGeom prst="rect">
            <a:avLst/>
          </a:prstGeom>
          <a:blipFill>
            <a:blip r:embed="rId2" cstate="print"/>
            <a:tile tx="0" ty="0" sx="100000" sy="100000" flip="none" algn="tl"/>
          </a:blipFill>
        </p:spPr>
        <p:txBody>
          <a:bodyPr vert="horz" lIns="91440" tIns="45720" rIns="91440" bIns="45720" rtlCol="0">
            <a:normAutofit/>
          </a:bodyPr>
          <a:lstStyle/>
          <a:p>
            <a:pPr marL="742950" marR="0" lvl="1" indent="-28575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Each circuit must be protected by a fuse or circuit breaker that will blow or “trip” when its safe carrying capacity is surpassed. </a:t>
            </a:r>
          </a:p>
          <a:p>
            <a:pPr marL="742950" marR="0" lvl="1" indent="-28575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If a fuse blows or circuit breaker trips repeatedly while in normal use (not overloaded), check for shorts and other faults in the line or devices. </a:t>
            </a:r>
          </a:p>
          <a:p>
            <a:pPr marL="742950" marR="0" lvl="1" indent="-28575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Do not resume use until the trouble is fixed. </a:t>
            </a:r>
          </a:p>
        </p:txBody>
      </p:sp>
      <p:pic>
        <p:nvPicPr>
          <p:cNvPr id="8" name="Picture 7" descr="Surge%206"/>
          <p:cNvPicPr>
            <a:picLocks noChangeAspect="1" noChangeArrowheads="1"/>
          </p:cNvPicPr>
          <p:nvPr/>
        </p:nvPicPr>
        <p:blipFill>
          <a:blip r:embed="rId3" cstate="print"/>
          <a:srcRect/>
          <a:stretch>
            <a:fillRect/>
          </a:stretch>
        </p:blipFill>
        <p:spPr>
          <a:xfrm>
            <a:off x="2706687" y="3632200"/>
            <a:ext cx="3770313" cy="29972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ppt_w</p:attrName>
                                        </p:attrNameLst>
                                      </p:cBhvr>
                                      <p:tavLst>
                                        <p:tav tm="0" fmla="#ppt_w*sin(2.5*pi*$)">
                                          <p:val>
                                            <p:fltVal val="0"/>
                                          </p:val>
                                        </p:tav>
                                        <p:tav tm="100000">
                                          <p:val>
                                            <p:fltVal val="1"/>
                                          </p:val>
                                        </p:tav>
                                      </p:tavLst>
                                    </p:anim>
                                    <p:anim calcmode="lin" valueType="num">
                                      <p:cBhvr>
                                        <p:cTn id="9" dur="5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13800"/>
                            </p:stCondLst>
                            <p:childTnLst>
                              <p:par>
                                <p:cTn id="11" presetID="8"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sz="half" idx="1"/>
          </p:nvPr>
        </p:nvSpPr>
        <p:spPr>
          <a:xfrm>
            <a:off x="76200" y="1076325"/>
            <a:ext cx="5029200" cy="5095875"/>
          </a:xfrm>
          <a:blipFill>
            <a:blip r:embed="rId2" cstate="print"/>
            <a:tile tx="0" ty="0" sx="100000" sy="100000" flip="none" algn="tl"/>
          </a:blipFill>
        </p:spPr>
        <p:txBody>
          <a:bodyPr>
            <a:noAutofit/>
          </a:bodyPr>
          <a:lstStyle/>
          <a:p>
            <a:pPr eaLnBrk="1" hangingPunct="1">
              <a:buClr>
                <a:schemeClr val="bg1"/>
              </a:buClr>
              <a:buFont typeface="Wingdings" pitchFamily="2" charset="2"/>
              <a:buChar char="v"/>
            </a:pPr>
            <a:r>
              <a:rPr lang="en-US" sz="2800" dirty="0" smtClean="0">
                <a:solidFill>
                  <a:schemeClr val="bg1"/>
                </a:solidFill>
                <a:latin typeface="Berlin Sans FB" pitchFamily="34" charset="0"/>
              </a:rPr>
              <a:t>It is hazardous to overload electrical circuits by using extension cords and multi-plug outlets. </a:t>
            </a:r>
          </a:p>
          <a:p>
            <a:pPr eaLnBrk="1" hangingPunct="1">
              <a:buClr>
                <a:schemeClr val="bg1"/>
              </a:buClr>
              <a:buFont typeface="Wingdings" pitchFamily="2" charset="2"/>
              <a:buChar char="v"/>
            </a:pPr>
            <a:r>
              <a:rPr lang="en-US" sz="2800" dirty="0" smtClean="0">
                <a:solidFill>
                  <a:schemeClr val="bg1"/>
                </a:solidFill>
                <a:latin typeface="Berlin Sans FB" pitchFamily="34" charset="0"/>
              </a:rPr>
              <a:t>Use extension cords only when necessary and make sure they are heavy enough for the job. </a:t>
            </a:r>
          </a:p>
          <a:p>
            <a:pPr eaLnBrk="1" hangingPunct="1">
              <a:buClr>
                <a:schemeClr val="bg1"/>
              </a:buClr>
              <a:buFont typeface="Wingdings" pitchFamily="2" charset="2"/>
              <a:buChar char="v"/>
            </a:pPr>
            <a:r>
              <a:rPr lang="en-US" sz="2800" dirty="0" smtClean="0">
                <a:solidFill>
                  <a:schemeClr val="bg1"/>
                </a:solidFill>
                <a:latin typeface="Berlin Sans FB" pitchFamily="34" charset="0"/>
              </a:rPr>
              <a:t>Avoid creating an “octopus” by inserting several plugs into a multi-plug outlet connected to a single wall outlet.  (CDC)</a:t>
            </a:r>
          </a:p>
        </p:txBody>
      </p:sp>
      <p:pic>
        <p:nvPicPr>
          <p:cNvPr id="30725" name="Picture 6" descr="overloaded outlet"/>
          <p:cNvPicPr>
            <a:picLocks noGrp="1" noChangeAspect="1" noChangeArrowheads="1"/>
          </p:cNvPicPr>
          <p:nvPr>
            <p:ph sz="half" idx="2"/>
          </p:nvPr>
        </p:nvPicPr>
        <p:blipFill>
          <a:blip r:embed="rId3" cstate="print"/>
          <a:srcRect/>
          <a:stretch>
            <a:fillRect/>
          </a:stretch>
        </p:blipFill>
        <p:spPr>
          <a:xfrm>
            <a:off x="5181600" y="1852612"/>
            <a:ext cx="3849688" cy="2795588"/>
          </a:xfr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0723">
                                            <p:bg/>
                                          </p:spTgt>
                                        </p:tgtEl>
                                        <p:attrNameLst>
                                          <p:attrName>style.visibility</p:attrName>
                                        </p:attrNameLst>
                                      </p:cBhvr>
                                      <p:to>
                                        <p:strVal val="visible"/>
                                      </p:to>
                                    </p:set>
                                    <p:animEffect transition="in" filter="fade">
                                      <p:cBhvr>
                                        <p:cTn id="7" dur="500"/>
                                        <p:tgtEl>
                                          <p:spTgt spid="30723">
                                            <p:bg/>
                                          </p:spTgt>
                                        </p:tgtEl>
                                      </p:cBhvr>
                                    </p:animEffect>
                                    <p:anim calcmode="lin" valueType="num">
                                      <p:cBhvr>
                                        <p:cTn id="8" dur="500" fill="hold"/>
                                        <p:tgtEl>
                                          <p:spTgt spid="30723">
                                            <p:bg/>
                                          </p:spTgt>
                                        </p:tgtEl>
                                        <p:attrNameLst>
                                          <p:attrName>ppt_w</p:attrName>
                                        </p:attrNameLst>
                                      </p:cBhvr>
                                      <p:tavLst>
                                        <p:tav tm="0" fmla="#ppt_w*sin(2.5*pi*$)">
                                          <p:val>
                                            <p:fltVal val="0"/>
                                          </p:val>
                                        </p:tav>
                                        <p:tav tm="100000">
                                          <p:val>
                                            <p:fltVal val="1"/>
                                          </p:val>
                                        </p:tav>
                                      </p:tavLst>
                                    </p:anim>
                                    <p:anim calcmode="lin" valueType="num">
                                      <p:cBhvr>
                                        <p:cTn id="9" dur="500" fill="hold"/>
                                        <p:tgtEl>
                                          <p:spTgt spid="30723">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500"/>
                                        <p:tgtEl>
                                          <p:spTgt spid="30723">
                                            <p:txEl>
                                              <p:pRg st="0" end="0"/>
                                            </p:txEl>
                                          </p:spTgt>
                                        </p:tgtEl>
                                      </p:cBhvr>
                                    </p:animEffect>
                                    <p:anim calcmode="lin" valueType="num">
                                      <p:cBhvr>
                                        <p:cTn id="15" dur="500" fill="hold"/>
                                        <p:tgtEl>
                                          <p:spTgt spid="30723">
                                            <p:txEl>
                                              <p:pRg st="0" end="0"/>
                                            </p:txEl>
                                          </p:spTgt>
                                        </p:tgtEl>
                                        <p:attrNameLst>
                                          <p:attrName>ppt_w</p:attrName>
                                        </p:attrNameLst>
                                      </p:cBhvr>
                                      <p:tavLst>
                                        <p:tav tm="0" fmla="#ppt_w*sin(2.5*pi*$)">
                                          <p:val>
                                            <p:fltVal val="0"/>
                                          </p:val>
                                        </p:tav>
                                        <p:tav tm="100000">
                                          <p:val>
                                            <p:fltVal val="1"/>
                                          </p:val>
                                        </p:tav>
                                      </p:tavLst>
                                    </p:anim>
                                    <p:anim calcmode="lin" valueType="num">
                                      <p:cBhvr>
                                        <p:cTn id="16" dur="5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4600"/>
                            </p:stCondLst>
                            <p:childTnLst>
                              <p:par>
                                <p:cTn id="18" presetID="45" presetClass="entr" presetSubtype="0" fill="hold" grpId="0" nodeType="afterEffect">
                                  <p:stCondLst>
                                    <p:cond delay="0"/>
                                  </p:stCondLst>
                                  <p:iterate type="lt">
                                    <p:tmPct val="10000"/>
                                  </p:iterate>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fade">
                                      <p:cBhvr>
                                        <p:cTn id="20" dur="500"/>
                                        <p:tgtEl>
                                          <p:spTgt spid="30723">
                                            <p:txEl>
                                              <p:pRg st="1" end="1"/>
                                            </p:txEl>
                                          </p:spTgt>
                                        </p:tgtEl>
                                      </p:cBhvr>
                                    </p:animEffect>
                                    <p:anim calcmode="lin" valueType="num">
                                      <p:cBhvr>
                                        <p:cTn id="21" dur="500" fill="hold"/>
                                        <p:tgtEl>
                                          <p:spTgt spid="30723">
                                            <p:txEl>
                                              <p:pRg st="1" end="1"/>
                                            </p:txEl>
                                          </p:spTgt>
                                        </p:tgtEl>
                                        <p:attrNameLst>
                                          <p:attrName>ppt_w</p:attrName>
                                        </p:attrNameLst>
                                      </p:cBhvr>
                                      <p:tavLst>
                                        <p:tav tm="0" fmla="#ppt_w*sin(2.5*pi*$)">
                                          <p:val>
                                            <p:fltVal val="0"/>
                                          </p:val>
                                        </p:tav>
                                        <p:tav tm="100000">
                                          <p:val>
                                            <p:fltVal val="1"/>
                                          </p:val>
                                        </p:tav>
                                      </p:tavLst>
                                    </p:anim>
                                    <p:anim calcmode="lin" valueType="num">
                                      <p:cBhvr>
                                        <p:cTn id="22" dur="5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3" fill="hold">
                            <p:stCondLst>
                              <p:cond delay="8700"/>
                            </p:stCondLst>
                            <p:childTnLst>
                              <p:par>
                                <p:cTn id="24" presetID="45" presetClass="entr" presetSubtype="0" fill="hold" grpId="0" nodeType="afterEffect">
                                  <p:stCondLst>
                                    <p:cond delay="0"/>
                                  </p:stCondLst>
                                  <p:iterate type="lt">
                                    <p:tmPct val="10000"/>
                                  </p:iterate>
                                  <p:childTnLst>
                                    <p:set>
                                      <p:cBhvr>
                                        <p:cTn id="25" dur="1" fill="hold">
                                          <p:stCondLst>
                                            <p:cond delay="0"/>
                                          </p:stCondLst>
                                        </p:cTn>
                                        <p:tgtEl>
                                          <p:spTgt spid="30723">
                                            <p:txEl>
                                              <p:pRg st="2" end="2"/>
                                            </p:txEl>
                                          </p:spTgt>
                                        </p:tgtEl>
                                        <p:attrNameLst>
                                          <p:attrName>style.visibility</p:attrName>
                                        </p:attrNameLst>
                                      </p:cBhvr>
                                      <p:to>
                                        <p:strVal val="visible"/>
                                      </p:to>
                                    </p:set>
                                    <p:animEffect transition="in" filter="fade">
                                      <p:cBhvr>
                                        <p:cTn id="26" dur="500"/>
                                        <p:tgtEl>
                                          <p:spTgt spid="30723">
                                            <p:txEl>
                                              <p:pRg st="2" end="2"/>
                                            </p:txEl>
                                          </p:spTgt>
                                        </p:tgtEl>
                                      </p:cBhvr>
                                    </p:animEffect>
                                    <p:anim calcmode="lin" valueType="num">
                                      <p:cBhvr>
                                        <p:cTn id="27" dur="500" fill="hold"/>
                                        <p:tgtEl>
                                          <p:spTgt spid="30723">
                                            <p:txEl>
                                              <p:pRg st="2" end="2"/>
                                            </p:txEl>
                                          </p:spTgt>
                                        </p:tgtEl>
                                        <p:attrNameLst>
                                          <p:attrName>ppt_w</p:attrName>
                                        </p:attrNameLst>
                                      </p:cBhvr>
                                      <p:tavLst>
                                        <p:tav tm="0" fmla="#ppt_w*sin(2.5*pi*$)">
                                          <p:val>
                                            <p:fltVal val="0"/>
                                          </p:val>
                                        </p:tav>
                                        <p:tav tm="100000">
                                          <p:val>
                                            <p:fltVal val="1"/>
                                          </p:val>
                                        </p:tav>
                                      </p:tavLst>
                                    </p:anim>
                                    <p:anim calcmode="lin" valueType="num">
                                      <p:cBhvr>
                                        <p:cTn id="28" dur="5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14250"/>
                            </p:stCondLst>
                            <p:childTnLst>
                              <p:par>
                                <p:cTn id="30" presetID="8" presetClass="entr" presetSubtype="16" fill="hold" nodeType="afterEffect">
                                  <p:stCondLst>
                                    <p:cond delay="0"/>
                                  </p:stCondLst>
                                  <p:childTnLst>
                                    <p:set>
                                      <p:cBhvr>
                                        <p:cTn id="31" dur="1" fill="hold">
                                          <p:stCondLst>
                                            <p:cond delay="0"/>
                                          </p:stCondLst>
                                        </p:cTn>
                                        <p:tgtEl>
                                          <p:spTgt spid="30725"/>
                                        </p:tgtEl>
                                        <p:attrNameLst>
                                          <p:attrName>style.visibility</p:attrName>
                                        </p:attrNameLst>
                                      </p:cBhvr>
                                      <p:to>
                                        <p:strVal val="visible"/>
                                      </p:to>
                                    </p:set>
                                    <p:animEffect transition="in" filter="diamond(in)">
                                      <p:cBhvr>
                                        <p:cTn id="32" dur="10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1676400"/>
            <a:ext cx="9067800" cy="3886200"/>
          </a:xfrm>
          <a:blipFill>
            <a:blip r:embed="rId2" cstate="print"/>
            <a:tile tx="0" ty="0" sx="100000" sy="100000" flip="none" algn="tl"/>
          </a:blipFill>
        </p:spPr>
        <p:txBody>
          <a:bodyPr>
            <a:normAutofit/>
          </a:bodyPr>
          <a:lstStyle/>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Dimmed lights, reduced output from heaters and poor television pictures are all symptoms of an overloaded circuit. </a:t>
            </a:r>
          </a:p>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Keep the total load at any one time safely below maximum capacity. </a:t>
            </a:r>
          </a:p>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When using a high wattage device such as a heater, iron or power tool, turn off all unnecessary lights and devices. </a:t>
            </a:r>
          </a:p>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Try to connect into a circuit with little electrical power demand.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1747">
                                            <p:bg/>
                                          </p:spTgt>
                                        </p:tgtEl>
                                        <p:attrNameLst>
                                          <p:attrName>style.visibility</p:attrName>
                                        </p:attrNameLst>
                                      </p:cBhvr>
                                      <p:to>
                                        <p:strVal val="visible"/>
                                      </p:to>
                                    </p:set>
                                    <p:animEffect transition="in" filter="fade">
                                      <p:cBhvr>
                                        <p:cTn id="7" dur="500"/>
                                        <p:tgtEl>
                                          <p:spTgt spid="31747">
                                            <p:bg/>
                                          </p:spTgt>
                                        </p:tgtEl>
                                      </p:cBhvr>
                                    </p:animEffect>
                                    <p:anim calcmode="lin" valueType="num">
                                      <p:cBhvr>
                                        <p:cTn id="8" dur="500" fill="hold"/>
                                        <p:tgtEl>
                                          <p:spTgt spid="31747">
                                            <p:bg/>
                                          </p:spTgt>
                                        </p:tgtEl>
                                        <p:attrNameLst>
                                          <p:attrName>ppt_w</p:attrName>
                                        </p:attrNameLst>
                                      </p:cBhvr>
                                      <p:tavLst>
                                        <p:tav tm="0" fmla="#ppt_w*sin(2.5*pi*$)">
                                          <p:val>
                                            <p:fltVal val="0"/>
                                          </p:val>
                                        </p:tav>
                                        <p:tav tm="100000">
                                          <p:val>
                                            <p:fltVal val="1"/>
                                          </p:val>
                                        </p:tav>
                                      </p:tavLst>
                                    </p:anim>
                                    <p:anim calcmode="lin" valueType="num">
                                      <p:cBhvr>
                                        <p:cTn id="9" dur="500" fill="hold"/>
                                        <p:tgtEl>
                                          <p:spTgt spid="31747">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ppt_w</p:attrName>
                                        </p:attrNameLst>
                                      </p:cBhvr>
                                      <p:tavLst>
                                        <p:tav tm="0" fmla="#ppt_w*sin(2.5*pi*$)">
                                          <p:val>
                                            <p:fltVal val="0"/>
                                          </p:val>
                                        </p:tav>
                                        <p:tav tm="100000">
                                          <p:val>
                                            <p:fltVal val="1"/>
                                          </p:val>
                                        </p:tav>
                                      </p:tavLst>
                                    </p:anim>
                                    <p:anim calcmode="lin" valueType="num">
                                      <p:cBhvr>
                                        <p:cTn id="16" dur="500" fill="hold"/>
                                        <p:tgtEl>
                                          <p:spTgt spid="31747">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5350"/>
                            </p:stCondLst>
                            <p:childTnLst>
                              <p:par>
                                <p:cTn id="18" presetID="45" presetClass="entr" presetSubtype="0" fill="hold" grpId="0" nodeType="afterEffect">
                                  <p:stCondLst>
                                    <p:cond delay="0"/>
                                  </p:stCondLst>
                                  <p:iterate type="lt">
                                    <p:tmPct val="10000"/>
                                  </p:iterate>
                                  <p:childTnLst>
                                    <p:set>
                                      <p:cBhvr>
                                        <p:cTn id="19" dur="1" fill="hold">
                                          <p:stCondLst>
                                            <p:cond delay="0"/>
                                          </p:stCondLst>
                                        </p:cTn>
                                        <p:tgtEl>
                                          <p:spTgt spid="31747">
                                            <p:txEl>
                                              <p:pRg st="1" end="1"/>
                                            </p:txEl>
                                          </p:spTgt>
                                        </p:tgtEl>
                                        <p:attrNameLst>
                                          <p:attrName>style.visibility</p:attrName>
                                        </p:attrNameLst>
                                      </p:cBhvr>
                                      <p:to>
                                        <p:strVal val="visible"/>
                                      </p:to>
                                    </p:set>
                                    <p:animEffect transition="in" filter="fade">
                                      <p:cBhvr>
                                        <p:cTn id="20" dur="500"/>
                                        <p:tgtEl>
                                          <p:spTgt spid="31747">
                                            <p:txEl>
                                              <p:pRg st="1" end="1"/>
                                            </p:txEl>
                                          </p:spTgt>
                                        </p:tgtEl>
                                      </p:cBhvr>
                                    </p:animEffect>
                                    <p:anim calcmode="lin" valueType="num">
                                      <p:cBhvr>
                                        <p:cTn id="21" dur="500" fill="hold"/>
                                        <p:tgtEl>
                                          <p:spTgt spid="31747">
                                            <p:txEl>
                                              <p:pRg st="1" end="1"/>
                                            </p:txEl>
                                          </p:spTgt>
                                        </p:tgtEl>
                                        <p:attrNameLst>
                                          <p:attrName>ppt_w</p:attrName>
                                        </p:attrNameLst>
                                      </p:cBhvr>
                                      <p:tavLst>
                                        <p:tav tm="0" fmla="#ppt_w*sin(2.5*pi*$)">
                                          <p:val>
                                            <p:fltVal val="0"/>
                                          </p:val>
                                        </p:tav>
                                        <p:tav tm="100000">
                                          <p:val>
                                            <p:fltVal val="1"/>
                                          </p:val>
                                        </p:tav>
                                      </p:tavLst>
                                    </p:anim>
                                    <p:anim calcmode="lin" valueType="num">
                                      <p:cBhvr>
                                        <p:cTn id="22" dur="500" fill="hold"/>
                                        <p:tgtEl>
                                          <p:spTgt spid="31747">
                                            <p:txEl>
                                              <p:pRg st="1" end="1"/>
                                            </p:txEl>
                                          </p:spTgt>
                                        </p:tgtEl>
                                        <p:attrNameLst>
                                          <p:attrName>ppt_h</p:attrName>
                                        </p:attrNameLst>
                                      </p:cBhvr>
                                      <p:tavLst>
                                        <p:tav tm="0">
                                          <p:val>
                                            <p:strVal val="#ppt_h"/>
                                          </p:val>
                                        </p:tav>
                                        <p:tav tm="100000">
                                          <p:val>
                                            <p:strVal val="#ppt_h"/>
                                          </p:val>
                                        </p:tav>
                                      </p:tavLst>
                                    </p:anim>
                                  </p:childTnLst>
                                </p:cTn>
                              </p:par>
                            </p:childTnLst>
                          </p:cTn>
                        </p:par>
                        <p:par>
                          <p:cTn id="23" fill="hold">
                            <p:stCondLst>
                              <p:cond delay="8550"/>
                            </p:stCondLst>
                            <p:childTnLst>
                              <p:par>
                                <p:cTn id="24" presetID="45" presetClass="entr" presetSubtype="0" fill="hold" grpId="0" nodeType="afterEffect">
                                  <p:stCondLst>
                                    <p:cond delay="0"/>
                                  </p:stCondLst>
                                  <p:iterate type="lt">
                                    <p:tmPct val="10000"/>
                                  </p:iterate>
                                  <p:childTnLst>
                                    <p:set>
                                      <p:cBhvr>
                                        <p:cTn id="25" dur="1" fill="hold">
                                          <p:stCondLst>
                                            <p:cond delay="0"/>
                                          </p:stCondLst>
                                        </p:cTn>
                                        <p:tgtEl>
                                          <p:spTgt spid="31747">
                                            <p:txEl>
                                              <p:pRg st="2" end="2"/>
                                            </p:txEl>
                                          </p:spTgt>
                                        </p:tgtEl>
                                        <p:attrNameLst>
                                          <p:attrName>style.visibility</p:attrName>
                                        </p:attrNameLst>
                                      </p:cBhvr>
                                      <p:to>
                                        <p:strVal val="visible"/>
                                      </p:to>
                                    </p:set>
                                    <p:animEffect transition="in" filter="fade">
                                      <p:cBhvr>
                                        <p:cTn id="26" dur="500"/>
                                        <p:tgtEl>
                                          <p:spTgt spid="31747">
                                            <p:txEl>
                                              <p:pRg st="2" end="2"/>
                                            </p:txEl>
                                          </p:spTgt>
                                        </p:tgtEl>
                                      </p:cBhvr>
                                    </p:animEffect>
                                    <p:anim calcmode="lin" valueType="num">
                                      <p:cBhvr>
                                        <p:cTn id="27" dur="500" fill="hold"/>
                                        <p:tgtEl>
                                          <p:spTgt spid="31747">
                                            <p:txEl>
                                              <p:pRg st="2" end="2"/>
                                            </p:txEl>
                                          </p:spTgt>
                                        </p:tgtEl>
                                        <p:attrNameLst>
                                          <p:attrName>ppt_w</p:attrName>
                                        </p:attrNameLst>
                                      </p:cBhvr>
                                      <p:tavLst>
                                        <p:tav tm="0" fmla="#ppt_w*sin(2.5*pi*$)">
                                          <p:val>
                                            <p:fltVal val="0"/>
                                          </p:val>
                                        </p:tav>
                                        <p:tav tm="100000">
                                          <p:val>
                                            <p:fltVal val="1"/>
                                          </p:val>
                                        </p:tav>
                                      </p:tavLst>
                                    </p:anim>
                                    <p:anim calcmode="lin" valueType="num">
                                      <p:cBhvr>
                                        <p:cTn id="28" dur="500" fill="hold"/>
                                        <p:tgtEl>
                                          <p:spTgt spid="31747">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13750"/>
                            </p:stCondLst>
                            <p:childTnLst>
                              <p:par>
                                <p:cTn id="30" presetID="45" presetClass="entr" presetSubtype="0" fill="hold" grpId="0" nodeType="afterEffect">
                                  <p:stCondLst>
                                    <p:cond delay="0"/>
                                  </p:stCondLst>
                                  <p:iterate type="lt">
                                    <p:tmPct val="10000"/>
                                  </p:iterate>
                                  <p:childTnLst>
                                    <p:set>
                                      <p:cBhvr>
                                        <p:cTn id="31" dur="1" fill="hold">
                                          <p:stCondLst>
                                            <p:cond delay="0"/>
                                          </p:stCondLst>
                                        </p:cTn>
                                        <p:tgtEl>
                                          <p:spTgt spid="31747">
                                            <p:txEl>
                                              <p:pRg st="3" end="3"/>
                                            </p:txEl>
                                          </p:spTgt>
                                        </p:tgtEl>
                                        <p:attrNameLst>
                                          <p:attrName>style.visibility</p:attrName>
                                        </p:attrNameLst>
                                      </p:cBhvr>
                                      <p:to>
                                        <p:strVal val="visible"/>
                                      </p:to>
                                    </p:set>
                                    <p:animEffect transition="in" filter="fade">
                                      <p:cBhvr>
                                        <p:cTn id="32" dur="500"/>
                                        <p:tgtEl>
                                          <p:spTgt spid="31747">
                                            <p:txEl>
                                              <p:pRg st="3" end="3"/>
                                            </p:txEl>
                                          </p:spTgt>
                                        </p:tgtEl>
                                      </p:cBhvr>
                                    </p:animEffect>
                                    <p:anim calcmode="lin" valueType="num">
                                      <p:cBhvr>
                                        <p:cTn id="33" dur="500" fill="hold"/>
                                        <p:tgtEl>
                                          <p:spTgt spid="31747">
                                            <p:txEl>
                                              <p:pRg st="3" end="3"/>
                                            </p:txEl>
                                          </p:spTgt>
                                        </p:tgtEl>
                                        <p:attrNameLst>
                                          <p:attrName>ppt_w</p:attrName>
                                        </p:attrNameLst>
                                      </p:cBhvr>
                                      <p:tavLst>
                                        <p:tav tm="0" fmla="#ppt_w*sin(2.5*pi*$)">
                                          <p:val>
                                            <p:fltVal val="0"/>
                                          </p:val>
                                        </p:tav>
                                        <p:tav tm="100000">
                                          <p:val>
                                            <p:fltVal val="1"/>
                                          </p:val>
                                        </p:tav>
                                      </p:tavLst>
                                    </p:anim>
                                    <p:anim calcmode="lin" valueType="num">
                                      <p:cBhvr>
                                        <p:cTn id="34" dur="500" fill="hold"/>
                                        <p:tgtEl>
                                          <p:spTgt spid="3174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body" sz="half" idx="1"/>
          </p:nvPr>
        </p:nvSpPr>
        <p:spPr>
          <a:xfrm>
            <a:off x="76200" y="1447800"/>
            <a:ext cx="6019800" cy="5257800"/>
          </a:xfrm>
          <a:blipFill>
            <a:blip r:embed="rId2" cstate="print"/>
            <a:tile tx="0" ty="0" sx="100000" sy="100000" flip="none" algn="tl"/>
          </a:blipFill>
        </p:spPr>
        <p:txBody>
          <a:bodyPr>
            <a:noAutofit/>
          </a:bodyPr>
          <a:lstStyle/>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Extension cords should only be used on a temporary basis in situations where fixed wiring is not feasible. </a:t>
            </a:r>
          </a:p>
          <a:p>
            <a:pPr>
              <a:lnSpc>
                <a:spcPct val="90000"/>
              </a:lnSpc>
              <a:buClr>
                <a:schemeClr val="bg1"/>
              </a:buClr>
              <a:buFont typeface="Wingdings" pitchFamily="2" charset="2"/>
              <a:buChar char="v"/>
            </a:pPr>
            <a:r>
              <a:rPr lang="en-US" b="1" dirty="0" smtClean="0">
                <a:solidFill>
                  <a:schemeClr val="bg1"/>
                </a:solidFill>
                <a:latin typeface="Berlin Sans FB" pitchFamily="34" charset="0"/>
              </a:rPr>
              <a:t>DO NOT</a:t>
            </a:r>
            <a:r>
              <a:rPr lang="en-US" dirty="0" smtClean="0">
                <a:solidFill>
                  <a:schemeClr val="bg1"/>
                </a:solidFill>
                <a:latin typeface="Berlin Sans FB" pitchFamily="34" charset="0"/>
              </a:rPr>
              <a:t> use extension cords as permanent wiring. They may not be able to carry the load. </a:t>
            </a:r>
          </a:p>
          <a:p>
            <a:pPr eaLnBrk="1" hangingPunct="1">
              <a:lnSpc>
                <a:spcPct val="90000"/>
              </a:lnSpc>
              <a:buClr>
                <a:schemeClr val="bg1"/>
              </a:buClr>
              <a:buFont typeface="Wingdings" pitchFamily="2" charset="2"/>
              <a:buChar char="v"/>
            </a:pPr>
            <a:r>
              <a:rPr lang="en-US" sz="2800" dirty="0" smtClean="0">
                <a:solidFill>
                  <a:schemeClr val="bg1"/>
                </a:solidFill>
                <a:latin typeface="Berlin Sans FB" pitchFamily="34" charset="0"/>
              </a:rPr>
              <a:t>However, if it is necessary to use an extension cord, never run it across walkways or aisles.</a:t>
            </a:r>
          </a:p>
          <a:p>
            <a:pPr lvl="1" eaLnBrk="1" hangingPunct="1">
              <a:lnSpc>
                <a:spcPct val="90000"/>
              </a:lnSpc>
              <a:buClr>
                <a:schemeClr val="bg1"/>
              </a:buClr>
              <a:buFont typeface="Wingdings" pitchFamily="2" charset="2"/>
              <a:buChar char="ü"/>
            </a:pPr>
            <a:r>
              <a:rPr lang="en-US" dirty="0" smtClean="0">
                <a:solidFill>
                  <a:schemeClr val="bg1"/>
                </a:solidFill>
                <a:latin typeface="Berlin Sans FB" pitchFamily="34" charset="0"/>
              </a:rPr>
              <a:t> It causes a potential tripping hazard. </a:t>
            </a:r>
          </a:p>
          <a:p>
            <a:pPr lvl="1" eaLnBrk="1" hangingPunct="1">
              <a:lnSpc>
                <a:spcPct val="90000"/>
              </a:lnSpc>
              <a:buClr>
                <a:schemeClr val="bg1"/>
              </a:buClr>
              <a:buFont typeface="Wingdings" pitchFamily="2" charset="2"/>
              <a:buChar char="ü"/>
            </a:pPr>
            <a:r>
              <a:rPr lang="en-US" dirty="0" smtClean="0">
                <a:solidFill>
                  <a:schemeClr val="bg1"/>
                </a:solidFill>
                <a:latin typeface="Berlin Sans FB" pitchFamily="34" charset="0"/>
              </a:rPr>
              <a:t>It wears down the insulation.</a:t>
            </a:r>
          </a:p>
          <a:p>
            <a:pPr eaLnBrk="1" hangingPunct="1">
              <a:lnSpc>
                <a:spcPct val="90000"/>
              </a:lnSpc>
              <a:buClr>
                <a:schemeClr val="bg1"/>
              </a:buClr>
              <a:buFont typeface="Wingdings" pitchFamily="2" charset="2"/>
              <a:buChar char="v"/>
            </a:pPr>
            <a:endParaRPr lang="en-US" sz="2800" dirty="0" smtClean="0">
              <a:solidFill>
                <a:schemeClr val="bg1"/>
              </a:solidFill>
              <a:latin typeface="Berlin Sans FB" pitchFamily="34" charset="0"/>
            </a:endParaRPr>
          </a:p>
        </p:txBody>
      </p:sp>
      <p:pic>
        <p:nvPicPr>
          <p:cNvPr id="10" name="Picture 6" descr="bs00529_"/>
          <p:cNvPicPr>
            <a:picLocks noChangeAspect="1" noChangeArrowheads="1"/>
          </p:cNvPicPr>
          <p:nvPr/>
        </p:nvPicPr>
        <p:blipFill>
          <a:blip r:embed="rId3" cstate="print"/>
          <a:srcRect/>
          <a:stretch>
            <a:fillRect/>
          </a:stretch>
        </p:blipFill>
        <p:spPr>
          <a:xfrm>
            <a:off x="6419850" y="1828800"/>
            <a:ext cx="2038350" cy="1995488"/>
          </a:xfrm>
          <a:prstGeom prst="rect">
            <a:avLst/>
          </a:prstGeom>
          <a:noFill/>
        </p:spPr>
      </p:pic>
      <p:pic>
        <p:nvPicPr>
          <p:cNvPr id="11" name="Picture 7" descr="cut cord insulation"/>
          <p:cNvPicPr>
            <a:picLocks noChangeAspect="1" noChangeArrowheads="1"/>
          </p:cNvPicPr>
          <p:nvPr/>
        </p:nvPicPr>
        <p:blipFill>
          <a:blip r:embed="rId4" cstate="print"/>
          <a:srcRect/>
          <a:stretch>
            <a:fillRect/>
          </a:stretch>
        </p:blipFill>
        <p:spPr>
          <a:xfrm>
            <a:off x="6046787" y="4376737"/>
            <a:ext cx="2944813" cy="2100263"/>
          </a:xfrm>
          <a:prstGeom prst="rect">
            <a:avLst/>
          </a:prstGeom>
          <a:noFill/>
        </p:spPr>
      </p:pic>
      <p:sp>
        <p:nvSpPr>
          <p:cNvPr id="12" name="Rectangle 11"/>
          <p:cNvSpPr/>
          <p:nvPr/>
        </p:nvSpPr>
        <p:spPr>
          <a:xfrm>
            <a:off x="88241" y="304800"/>
            <a:ext cx="8967519" cy="1015663"/>
          </a:xfrm>
          <a:prstGeom prst="rect">
            <a:avLst/>
          </a:prstGeom>
          <a:noFill/>
        </p:spPr>
        <p:txBody>
          <a:bodyPr wrap="none" lIns="91440" tIns="45720" rIns="91440" bIns="45720">
            <a:spAutoFit/>
          </a:bodyPr>
          <a:lstStyle/>
          <a:p>
            <a:pPr algn="ctr"/>
            <a:r>
              <a:rPr lang="en-US" sz="6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Electrical Hazard Control</a:t>
            </a:r>
            <a:endParaRPr lang="en-US" sz="6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1000"/>
                                        <p:tgtEl>
                                          <p:spTgt spid="12"/>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9">
                                            <p:bg/>
                                          </p:spTgt>
                                        </p:tgtEl>
                                        <p:attrNameLst>
                                          <p:attrName>style.visibility</p:attrName>
                                        </p:attrNameLst>
                                      </p:cBhvr>
                                      <p:to>
                                        <p:strVal val="visible"/>
                                      </p:to>
                                    </p:set>
                                    <p:animEffect transition="in" filter="fade">
                                      <p:cBhvr>
                                        <p:cTn id="11" dur="500"/>
                                        <p:tgtEl>
                                          <p:spTgt spid="9">
                                            <p:bg/>
                                          </p:spTgt>
                                        </p:tgtEl>
                                      </p:cBhvr>
                                    </p:animEffect>
                                    <p:anim calcmode="lin" valueType="num">
                                      <p:cBhvr>
                                        <p:cTn id="12" dur="500" fill="hold"/>
                                        <p:tgtEl>
                                          <p:spTgt spid="9">
                                            <p:bg/>
                                          </p:spTgt>
                                        </p:tgtEl>
                                        <p:attrNameLst>
                                          <p:attrName>ppt_w</p:attrName>
                                        </p:attrNameLst>
                                      </p:cBhvr>
                                      <p:tavLst>
                                        <p:tav tm="0" fmla="#ppt_w*sin(2.5*pi*$)">
                                          <p:val>
                                            <p:fltVal val="0"/>
                                          </p:val>
                                        </p:tav>
                                        <p:tav tm="100000">
                                          <p:val>
                                            <p:fltVal val="1"/>
                                          </p:val>
                                        </p:tav>
                                      </p:tavLst>
                                    </p:anim>
                                    <p:anim calcmode="lin" valueType="num">
                                      <p:cBhvr>
                                        <p:cTn id="13" dur="500" fill="hold"/>
                                        <p:tgtEl>
                                          <p:spTgt spid="9">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iterate type="lt">
                                    <p:tmPct val="10000"/>
                                  </p:iterate>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500"/>
                                        <p:tgtEl>
                                          <p:spTgt spid="9">
                                            <p:txEl>
                                              <p:pRg st="0" end="0"/>
                                            </p:txEl>
                                          </p:spTgt>
                                        </p:tgtEl>
                                      </p:cBhvr>
                                    </p:animEffect>
                                    <p:anim calcmode="lin" valueType="num">
                                      <p:cBhvr>
                                        <p:cTn id="19" dur="5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20"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par>
                          <p:cTn id="21" fill="hold">
                            <p:stCondLst>
                              <p:cond delay="4900"/>
                            </p:stCondLst>
                            <p:childTnLst>
                              <p:par>
                                <p:cTn id="22" presetID="45" presetClass="entr" presetSubtype="0" fill="hold" grpId="0" nodeType="afterEffect">
                                  <p:stCondLst>
                                    <p:cond delay="0"/>
                                  </p:stCondLst>
                                  <p:iterate type="lt">
                                    <p:tmPct val="10000"/>
                                  </p:iterate>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500"/>
                                        <p:tgtEl>
                                          <p:spTgt spid="9">
                                            <p:txEl>
                                              <p:pRg st="1" end="1"/>
                                            </p:txEl>
                                          </p:spTgt>
                                        </p:tgtEl>
                                      </p:cBhvr>
                                    </p:animEffect>
                                    <p:anim calcmode="lin" valueType="num">
                                      <p:cBhvr>
                                        <p:cTn id="25" dur="500" fill="hold"/>
                                        <p:tgtEl>
                                          <p:spTgt spid="9">
                                            <p:txEl>
                                              <p:pRg st="1" end="1"/>
                                            </p:txEl>
                                          </p:spTgt>
                                        </p:tgtEl>
                                        <p:attrNameLst>
                                          <p:attrName>ppt_w</p:attrName>
                                        </p:attrNameLst>
                                      </p:cBhvr>
                                      <p:tavLst>
                                        <p:tav tm="0" fmla="#ppt_w*sin(2.5*pi*$)">
                                          <p:val>
                                            <p:fltVal val="0"/>
                                          </p:val>
                                        </p:tav>
                                        <p:tav tm="100000">
                                          <p:val>
                                            <p:fltVal val="1"/>
                                          </p:val>
                                        </p:tav>
                                      </p:tavLst>
                                    </p:anim>
                                    <p:anim calcmode="lin" valueType="num">
                                      <p:cBhvr>
                                        <p:cTn id="26"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par>
                          <p:cTn id="27" fill="hold">
                            <p:stCondLst>
                              <p:cond delay="8900"/>
                            </p:stCondLst>
                            <p:childTnLst>
                              <p:par>
                                <p:cTn id="28" presetID="45" presetClass="entr" presetSubtype="0" fill="hold" grpId="0" nodeType="afterEffect">
                                  <p:stCondLst>
                                    <p:cond delay="0"/>
                                  </p:stCondLst>
                                  <p:iterate type="lt">
                                    <p:tmPct val="10000"/>
                                  </p:iterate>
                                  <p:childTnLst>
                                    <p:set>
                                      <p:cBhvr>
                                        <p:cTn id="29" dur="1" fill="hold">
                                          <p:stCondLst>
                                            <p:cond delay="0"/>
                                          </p:stCondLst>
                                        </p:cTn>
                                        <p:tgtEl>
                                          <p:spTgt spid="9">
                                            <p:txEl>
                                              <p:pRg st="2" end="2"/>
                                            </p:txEl>
                                          </p:spTgt>
                                        </p:tgtEl>
                                        <p:attrNameLst>
                                          <p:attrName>style.visibility</p:attrName>
                                        </p:attrNameLst>
                                      </p:cBhvr>
                                      <p:to>
                                        <p:strVal val="visible"/>
                                      </p:to>
                                    </p:set>
                                    <p:animEffect transition="in" filter="fade">
                                      <p:cBhvr>
                                        <p:cTn id="30" dur="500"/>
                                        <p:tgtEl>
                                          <p:spTgt spid="9">
                                            <p:txEl>
                                              <p:pRg st="2" end="2"/>
                                            </p:txEl>
                                          </p:spTgt>
                                        </p:tgtEl>
                                      </p:cBhvr>
                                    </p:animEffect>
                                    <p:anim calcmode="lin" valueType="num">
                                      <p:cBhvr>
                                        <p:cTn id="31" dur="500" fill="hold"/>
                                        <p:tgtEl>
                                          <p:spTgt spid="9">
                                            <p:txEl>
                                              <p:pRg st="2" end="2"/>
                                            </p:txEl>
                                          </p:spTgt>
                                        </p:tgtEl>
                                        <p:attrNameLst>
                                          <p:attrName>ppt_w</p:attrName>
                                        </p:attrNameLst>
                                      </p:cBhvr>
                                      <p:tavLst>
                                        <p:tav tm="0" fmla="#ppt_w*sin(2.5*pi*$)">
                                          <p:val>
                                            <p:fltVal val="0"/>
                                          </p:val>
                                        </p:tav>
                                        <p:tav tm="100000">
                                          <p:val>
                                            <p:fltVal val="1"/>
                                          </p:val>
                                        </p:tav>
                                      </p:tavLst>
                                    </p:anim>
                                    <p:anim calcmode="lin" valueType="num">
                                      <p:cBhvr>
                                        <p:cTn id="32"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par>
                          <p:cTn id="33" fill="hold">
                            <p:stCondLst>
                              <p:cond delay="13200"/>
                            </p:stCondLst>
                            <p:childTnLst>
                              <p:par>
                                <p:cTn id="34" presetID="45" presetClass="entr" presetSubtype="0" fill="hold" grpId="0" nodeType="afterEffect">
                                  <p:stCondLst>
                                    <p:cond delay="0"/>
                                  </p:stCondLst>
                                  <p:iterate type="lt">
                                    <p:tmPct val="10000"/>
                                  </p:iterate>
                                  <p:childTnLst>
                                    <p:set>
                                      <p:cBhvr>
                                        <p:cTn id="35" dur="1" fill="hold">
                                          <p:stCondLst>
                                            <p:cond delay="0"/>
                                          </p:stCondLst>
                                        </p:cTn>
                                        <p:tgtEl>
                                          <p:spTgt spid="9">
                                            <p:txEl>
                                              <p:pRg st="3" end="3"/>
                                            </p:txEl>
                                          </p:spTgt>
                                        </p:tgtEl>
                                        <p:attrNameLst>
                                          <p:attrName>style.visibility</p:attrName>
                                        </p:attrNameLst>
                                      </p:cBhvr>
                                      <p:to>
                                        <p:strVal val="visible"/>
                                      </p:to>
                                    </p:set>
                                    <p:animEffect transition="in" filter="fade">
                                      <p:cBhvr>
                                        <p:cTn id="36" dur="500"/>
                                        <p:tgtEl>
                                          <p:spTgt spid="9">
                                            <p:txEl>
                                              <p:pRg st="3" end="3"/>
                                            </p:txEl>
                                          </p:spTgt>
                                        </p:tgtEl>
                                      </p:cBhvr>
                                    </p:animEffect>
                                    <p:anim calcmode="lin" valueType="num">
                                      <p:cBhvr>
                                        <p:cTn id="37" dur="500" fill="hold"/>
                                        <p:tgtEl>
                                          <p:spTgt spid="9">
                                            <p:txEl>
                                              <p:pRg st="3" end="3"/>
                                            </p:txEl>
                                          </p:spTgt>
                                        </p:tgtEl>
                                        <p:attrNameLst>
                                          <p:attrName>ppt_w</p:attrName>
                                        </p:attrNameLst>
                                      </p:cBhvr>
                                      <p:tavLst>
                                        <p:tav tm="0" fmla="#ppt_w*sin(2.5*pi*$)">
                                          <p:val>
                                            <p:fltVal val="0"/>
                                          </p:val>
                                        </p:tav>
                                        <p:tav tm="100000">
                                          <p:val>
                                            <p:fltVal val="1"/>
                                          </p:val>
                                        </p:tav>
                                      </p:tavLst>
                                    </p:anim>
                                    <p:anim calcmode="lin" valueType="num">
                                      <p:cBhvr>
                                        <p:cTn id="38"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par>
                          <p:cTn id="39" fill="hold">
                            <p:stCondLst>
                              <p:cond delay="15300"/>
                            </p:stCondLst>
                            <p:childTnLst>
                              <p:par>
                                <p:cTn id="40" presetID="45" presetClass="entr" presetSubtype="0" fill="hold" grpId="0" nodeType="afterEffect">
                                  <p:stCondLst>
                                    <p:cond delay="0"/>
                                  </p:stCondLst>
                                  <p:iterate type="lt">
                                    <p:tmPct val="10000"/>
                                  </p:iterate>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500"/>
                                        <p:tgtEl>
                                          <p:spTgt spid="9">
                                            <p:txEl>
                                              <p:pRg st="4" end="4"/>
                                            </p:txEl>
                                          </p:spTgt>
                                        </p:tgtEl>
                                      </p:cBhvr>
                                    </p:animEffect>
                                    <p:anim calcmode="lin" valueType="num">
                                      <p:cBhvr>
                                        <p:cTn id="43" dur="500" fill="hold"/>
                                        <p:tgtEl>
                                          <p:spTgt spid="9">
                                            <p:txEl>
                                              <p:pRg st="4" end="4"/>
                                            </p:txEl>
                                          </p:spTgt>
                                        </p:tgtEl>
                                        <p:attrNameLst>
                                          <p:attrName>ppt_w</p:attrName>
                                        </p:attrNameLst>
                                      </p:cBhvr>
                                      <p:tavLst>
                                        <p:tav tm="0" fmla="#ppt_w*sin(2.5*pi*$)">
                                          <p:val>
                                            <p:fltVal val="0"/>
                                          </p:val>
                                        </p:tav>
                                        <p:tav tm="100000">
                                          <p:val>
                                            <p:fltVal val="1"/>
                                          </p:val>
                                        </p:tav>
                                      </p:tavLst>
                                    </p:anim>
                                    <p:anim calcmode="lin" valueType="num">
                                      <p:cBhvr>
                                        <p:cTn id="44"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par>
                          <p:cTn id="45" fill="hold">
                            <p:stCondLst>
                              <p:cond delay="17000"/>
                            </p:stCondLst>
                            <p:childTnLst>
                              <p:par>
                                <p:cTn id="46" presetID="8" presetClass="entr" presetSubtype="16"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diamond(in)">
                                      <p:cBhvr>
                                        <p:cTn id="48" dur="1000"/>
                                        <p:tgtEl>
                                          <p:spTgt spid="10"/>
                                        </p:tgtEl>
                                      </p:cBhvr>
                                    </p:animEffect>
                                  </p:childTnLst>
                                </p:cTn>
                              </p:par>
                              <p:par>
                                <p:cTn id="49" presetID="8" presetClass="entr" presetSubtype="16"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diamond(in)">
                                      <p:cBhvr>
                                        <p:cTn id="5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52400" y="1066800"/>
            <a:ext cx="4724400" cy="53340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Wall receptacles should be designed and installed so that no current-carrying parts will be exposed, and outlet plates should be kept tight to eliminate the possibility of shock.</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Replace or repair electrical appliances that over heated, sparked, shorted out, smoked or have damaged cords or cracked equipment. </a:t>
            </a:r>
          </a:p>
        </p:txBody>
      </p:sp>
      <p:pic>
        <p:nvPicPr>
          <p:cNvPr id="6" name="Picture 5" descr="missing_outlet_cover"/>
          <p:cNvPicPr>
            <a:picLocks noChangeAspect="1" noChangeArrowheads="1"/>
          </p:cNvPicPr>
          <p:nvPr/>
        </p:nvPicPr>
        <p:blipFill>
          <a:blip r:embed="rId3" cstate="print"/>
          <a:srcRect/>
          <a:stretch>
            <a:fillRect/>
          </a:stretch>
        </p:blipFill>
        <p:spPr>
          <a:xfrm>
            <a:off x="5029200" y="1219200"/>
            <a:ext cx="3791889" cy="44196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ppt_w</p:attrName>
                                        </p:attrNameLst>
                                      </p:cBhvr>
                                      <p:tavLst>
                                        <p:tav tm="0" fmla="#ppt_w*sin(2.5*pi*$)">
                                          <p:val>
                                            <p:fltVal val="0"/>
                                          </p:val>
                                        </p:tav>
                                        <p:tav tm="100000">
                                          <p:val>
                                            <p:fltVal val="1"/>
                                          </p:val>
                                        </p:tav>
                                      </p:tavLst>
                                    </p:anim>
                                    <p:anim calcmode="lin" valueType="num">
                                      <p:cBhvr>
                                        <p:cTn id="9" dur="5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13600"/>
                            </p:stCondLst>
                            <p:childTnLst>
                              <p:par>
                                <p:cTn id="11" presetID="8"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838200"/>
            <a:ext cx="6096000" cy="55626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If wires are exposed, they may cause a shock to a worker comes into contact with them.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Cords should not be hung on nails, run over or wrapped around objects, knotted or twisted. This may break the wire or insulation.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Short circuits are usually caused by bare wires touching due to breakdown of insulation.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Electrical tape or any other kind of tape is not adequate!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Cords in areas of water or other conductive liquid must be approved for those locations. </a:t>
            </a:r>
          </a:p>
        </p:txBody>
      </p:sp>
      <p:pic>
        <p:nvPicPr>
          <p:cNvPr id="3" name="Picture 4" descr="Electr7"/>
          <p:cNvPicPr>
            <a:picLocks noChangeAspect="1" noChangeArrowheads="1"/>
          </p:cNvPicPr>
          <p:nvPr/>
        </p:nvPicPr>
        <p:blipFill>
          <a:blip r:embed="rId3" cstate="print"/>
          <a:srcRect/>
          <a:stretch>
            <a:fillRect/>
          </a:stretch>
        </p:blipFill>
        <p:spPr>
          <a:xfrm>
            <a:off x="6019800" y="3810000"/>
            <a:ext cx="2994025" cy="2617788"/>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9150"/>
                            </p:stCondLst>
                            <p:childTnLst>
                              <p:par>
                                <p:cTn id="11" presetID="8"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33400" y="990600"/>
            <a:ext cx="6172199" cy="54864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When the outer jacket of a cord is damaged, the cord may no longer be water-resistant.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The insulation can absorb moisture, which may then result in a short circuit or excessive current leakage to the ground.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These cords should be replaced immediately.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Electric cords should be examined on a routine basis for fraying and exposed wiring.</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13789"/>
            <a:ext cx="6172200" cy="2739211"/>
          </a:xfrm>
          <a:prstGeom prst="rect">
            <a:avLst/>
          </a:prstGeom>
          <a:blipFill>
            <a:blip r:embed="rId2" cstate="print"/>
            <a:tile tx="0" ty="0" sx="100000" sy="100000" flip="none" algn="tl"/>
          </a:blipFill>
        </p:spPr>
        <p:txBody>
          <a:bodyPr wrap="square">
            <a:spAutoFit/>
          </a:bodyPr>
          <a:lstStyle/>
          <a:p>
            <a:pPr>
              <a:buClr>
                <a:schemeClr val="bg1"/>
              </a:buClr>
              <a:buFont typeface="Wingdings" pitchFamily="2" charset="2"/>
              <a:buChar char="Ø"/>
            </a:pPr>
            <a:r>
              <a:rPr lang="en-US" sz="3600" dirty="0" smtClean="0">
                <a:solidFill>
                  <a:schemeClr val="bg1"/>
                </a:solidFill>
                <a:latin typeface="Berlin Sans FB" pitchFamily="34" charset="0"/>
              </a:rPr>
              <a:t>Electrical Injuries</a:t>
            </a:r>
          </a:p>
          <a:p>
            <a:pPr>
              <a:buClr>
                <a:schemeClr val="bg1"/>
              </a:buClr>
              <a:buFont typeface="Wingdings" pitchFamily="2" charset="2"/>
              <a:buChar char="Ø"/>
            </a:pPr>
            <a:r>
              <a:rPr lang="en-US" sz="3600" dirty="0" smtClean="0">
                <a:solidFill>
                  <a:schemeClr val="bg1"/>
                </a:solidFill>
                <a:latin typeface="Berlin Sans FB" pitchFamily="34" charset="0"/>
              </a:rPr>
              <a:t>Classification of Exposure</a:t>
            </a:r>
          </a:p>
          <a:p>
            <a:pPr>
              <a:buClr>
                <a:schemeClr val="bg1"/>
              </a:buClr>
              <a:buFont typeface="Wingdings" pitchFamily="2" charset="2"/>
              <a:buChar char="Ø"/>
            </a:pPr>
            <a:r>
              <a:rPr lang="en-US" sz="3600" dirty="0" smtClean="0">
                <a:solidFill>
                  <a:schemeClr val="bg1"/>
                </a:solidFill>
                <a:latin typeface="Berlin Sans FB" pitchFamily="34" charset="0"/>
              </a:rPr>
              <a:t>Electrical Hazards </a:t>
            </a:r>
          </a:p>
          <a:p>
            <a:pPr>
              <a:buClr>
                <a:schemeClr val="bg1"/>
              </a:buClr>
              <a:buFont typeface="Wingdings" pitchFamily="2" charset="2"/>
              <a:buChar char="Ø"/>
            </a:pPr>
            <a:r>
              <a:rPr lang="en-US" sz="3600" dirty="0" smtClean="0">
                <a:solidFill>
                  <a:schemeClr val="bg1"/>
                </a:solidFill>
                <a:latin typeface="Berlin Sans FB" pitchFamily="34" charset="0"/>
              </a:rPr>
              <a:t>Electrical Hazard Control</a:t>
            </a:r>
          </a:p>
          <a:p>
            <a:pPr>
              <a:buClr>
                <a:schemeClr val="bg1"/>
              </a:buClr>
            </a:pPr>
            <a:endParaRPr lang="en-US" sz="2800" dirty="0" smtClean="0">
              <a:solidFill>
                <a:schemeClr val="bg1"/>
              </a:solidFill>
              <a:latin typeface="Berlin Sans FB" pitchFamily="34" charset="0"/>
            </a:endParaRPr>
          </a:p>
        </p:txBody>
      </p:sp>
      <p:sp>
        <p:nvSpPr>
          <p:cNvPr id="3" name="Rectangle 2"/>
          <p:cNvSpPr/>
          <p:nvPr/>
        </p:nvSpPr>
        <p:spPr>
          <a:xfrm>
            <a:off x="6134699" y="2967335"/>
            <a:ext cx="184730" cy="1754326"/>
          </a:xfrm>
          <a:prstGeom prst="rect">
            <a:avLst/>
          </a:prstGeom>
          <a:noFill/>
        </p:spPr>
        <p:txBody>
          <a:bodyPr wrap="none" lIns="91440" tIns="45720" rIns="91440" bIns="45720">
            <a:spAutoFit/>
          </a:bodyPr>
          <a:lstStyle/>
          <a:p>
            <a:pPr algn="ctr"/>
            <a:endParaRPr lang="en-US" sz="5400" b="1" i="1" dirty="0" smtClean="0">
              <a:solidFill>
                <a:schemeClr val="tx1">
                  <a:lumMod val="95000"/>
                  <a:lumOff val="5000"/>
                </a:schemeClr>
              </a:solidFill>
            </a:endParaRPr>
          </a:p>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Rectangle 4"/>
          <p:cNvSpPr/>
          <p:nvPr/>
        </p:nvSpPr>
        <p:spPr>
          <a:xfrm>
            <a:off x="1816050" y="152400"/>
            <a:ext cx="5546648" cy="1323439"/>
          </a:xfrm>
          <a:prstGeom prst="rect">
            <a:avLst/>
          </a:prstGeom>
          <a:noFill/>
        </p:spPr>
        <p:txBody>
          <a:bodyPr wrap="none" lIns="91440" tIns="45720" rIns="91440" bIns="45720">
            <a:spAutoFit/>
          </a:bodyPr>
          <a:lstStyle/>
          <a:p>
            <a:pPr algn="ctr"/>
            <a:r>
              <a:rPr lang="en-US" sz="8000" b="1" i="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OBJECTIVES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ppt_w</p:attrName>
                                        </p:attrNameLst>
                                      </p:cBhvr>
                                      <p:tavLst>
                                        <p:tav tm="0" fmla="#ppt_w*sin(2.5*pi*$)">
                                          <p:val>
                                            <p:fltVal val="0"/>
                                          </p:val>
                                        </p:tav>
                                        <p:tav tm="100000">
                                          <p:val>
                                            <p:fltVal val="1"/>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12775" y="1066800"/>
            <a:ext cx="7693025" cy="54102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Electrical cords should be examined visually before use on any shift for external defects such as: </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fraying and exposed wiring</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loose parts</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deformed or missing parts</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damage to outer jacket or insulation</a:t>
            </a:r>
          </a:p>
          <a:p>
            <a:pPr marL="742950" marR="0" lvl="1" indent="-285750" algn="l" defTabSz="914400" rtl="0" eaLnBrk="1" fontAlgn="auto" latinLnBrk="0" hangingPunct="1">
              <a:lnSpc>
                <a:spcPct val="10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evidence of internal damage such as pinched or crushed outer jacket</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If any defects are found the electric cords should be removed from service immediately.</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533400"/>
            <a:ext cx="7693025" cy="1362075"/>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3200" b="0" i="0" u="none" strike="noStrike" kern="1200" cap="none" spc="0" normalizeH="0" baseline="0" noProof="0" dirty="0" smtClean="0">
                <a:ln>
                  <a:noFill/>
                </a:ln>
                <a:solidFill>
                  <a:schemeClr val="bg1"/>
                </a:solidFill>
                <a:effectLst/>
                <a:uLnTx/>
                <a:uFillTx/>
                <a:latin typeface="Berlin Sans FB" pitchFamily="34" charset="0"/>
              </a:rPr>
              <a:t>Pull the plug not the cord. Pulling the cord could break a wire, causing a short circuit.</a:t>
            </a:r>
          </a:p>
        </p:txBody>
      </p:sp>
      <p:pic>
        <p:nvPicPr>
          <p:cNvPr id="3" name="Picture 5" descr="safety_-_plugs"/>
          <p:cNvPicPr>
            <a:picLocks noChangeAspect="1" noChangeArrowheads="1"/>
          </p:cNvPicPr>
          <p:nvPr/>
        </p:nvPicPr>
        <p:blipFill>
          <a:blip r:embed="rId3" cstate="print"/>
          <a:srcRect/>
          <a:stretch>
            <a:fillRect/>
          </a:stretch>
        </p:blipFill>
        <p:spPr bwMode="auto">
          <a:xfrm>
            <a:off x="1828800" y="2364798"/>
            <a:ext cx="4953000" cy="3883602"/>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100"/>
                            </p:stCondLst>
                            <p:childTnLst>
                              <p:par>
                                <p:cTn id="11" presetID="8"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4800" y="381000"/>
            <a:ext cx="8153400" cy="30480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Plug your microwave or any other large appliances into an outlet that is not shared with other appliances. </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Do not tamper with fuses as this is a potential fire hazard. </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Do not overload circuits as this may cause the wires to heat and ignite insulation or other combustibles. </a:t>
            </a:r>
          </a:p>
        </p:txBody>
      </p:sp>
      <p:pic>
        <p:nvPicPr>
          <p:cNvPr id="3" name="Picture 5" descr="safety_-_overload"/>
          <p:cNvPicPr>
            <a:picLocks noChangeAspect="1" noChangeArrowheads="1"/>
          </p:cNvPicPr>
          <p:nvPr/>
        </p:nvPicPr>
        <p:blipFill>
          <a:blip r:embed="rId3" cstate="print"/>
          <a:srcRect/>
          <a:stretch>
            <a:fillRect/>
          </a:stretch>
        </p:blipFill>
        <p:spPr bwMode="auto">
          <a:xfrm>
            <a:off x="2743200" y="3671006"/>
            <a:ext cx="3810000" cy="3034594"/>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1750"/>
                            </p:stCondLst>
                            <p:childTnLst>
                              <p:par>
                                <p:cTn id="11" presetID="8"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457200"/>
            <a:ext cx="8915400" cy="62484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Keep office equipment properly cleaned and maintained.</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Ensure lamps are free from contact with flammable material.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Always use lights bulbs with the recommended wattage for your lamp and ceiling fixtures.</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Be aware of the odor of burning plastic or wire.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3" name="Rectangle 3"/>
          <p:cNvSpPr txBox="1">
            <a:spLocks noChangeArrowheads="1"/>
          </p:cNvSpPr>
          <p:nvPr/>
        </p:nvSpPr>
        <p:spPr>
          <a:xfrm>
            <a:off x="76200" y="3810000"/>
            <a:ext cx="9144000" cy="4267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Always</a:t>
            </a:r>
            <a:r>
              <a:rPr kumimoji="0" lang="en-US" sz="2800" b="0" i="0" u="none" strike="noStrike" kern="1200" cap="none" spc="0" normalizeH="0" noProof="0" dirty="0" smtClean="0">
                <a:ln>
                  <a:noFill/>
                </a:ln>
                <a:solidFill>
                  <a:schemeClr val="bg1"/>
                </a:solidFill>
                <a:effectLst/>
                <a:uLnTx/>
                <a:uFillTx/>
                <a:latin typeface="Berlin Sans FB" pitchFamily="34" charset="0"/>
              </a:rPr>
              <a:t> </a:t>
            </a:r>
            <a:r>
              <a:rPr kumimoji="0" lang="en-US" sz="2800" b="0" i="0" u="none" strike="noStrike" kern="1200" cap="none" spc="0" normalizeH="0" baseline="0" noProof="0" dirty="0" smtClean="0">
                <a:ln>
                  <a:noFill/>
                </a:ln>
                <a:solidFill>
                  <a:schemeClr val="bg1"/>
                </a:solidFill>
                <a:effectLst/>
                <a:uLnTx/>
                <a:uFillTx/>
                <a:latin typeface="Berlin Sans FB" pitchFamily="34" charset="0"/>
              </a:rPr>
              <a:t>follow the manufacturer recommendations when using or installing new office equipment.</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Wiring installations should always be made by a licensed electrician or other qualified person.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All electrical appliances should have the label of a testing laboratory. </a:t>
            </a: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11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ppt_w</p:attrName>
                                        </p:attrNameLst>
                                      </p:cBhvr>
                                      <p:tavLst>
                                        <p:tav tm="0" fmla="#ppt_w*sin(2.5*pi*$)">
                                          <p:val>
                                            <p:fltVal val="0"/>
                                          </p:val>
                                        </p:tav>
                                        <p:tav tm="100000">
                                          <p:val>
                                            <p:fltVal val="1"/>
                                          </p:val>
                                        </p:tav>
                                      </p:tavLst>
                                    </p:anim>
                                    <p:anim calcmode="lin" valueType="num">
                                      <p:cBhvr>
                                        <p:cTn id="15"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5" descr="Electr12"/>
          <p:cNvPicPr>
            <a:picLocks noChangeAspect="1" noChangeArrowheads="1"/>
          </p:cNvPicPr>
          <p:nvPr/>
        </p:nvPicPr>
        <p:blipFill>
          <a:blip r:embed="rId2" cstate="print"/>
          <a:srcRect/>
          <a:stretch>
            <a:fillRect/>
          </a:stretch>
        </p:blipFill>
        <p:spPr bwMode="auto">
          <a:xfrm>
            <a:off x="762000" y="1616927"/>
            <a:ext cx="7467600" cy="4098073"/>
          </a:xfrm>
          <a:prstGeom prst="rect">
            <a:avLst/>
          </a:prstGeom>
          <a:noFill/>
          <a:ln w="9525">
            <a:noFill/>
            <a:miter lim="800000"/>
            <a:headEnd/>
            <a:tailEnd/>
          </a:ln>
        </p:spPr>
      </p:pic>
      <p:sp>
        <p:nvSpPr>
          <p:cNvPr id="5" name="Rectangle 4"/>
          <p:cNvSpPr/>
          <p:nvPr/>
        </p:nvSpPr>
        <p:spPr>
          <a:xfrm>
            <a:off x="2476671" y="372070"/>
            <a:ext cx="438132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Overloading!</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45059"/>
                                        </p:tgtEl>
                                        <p:attrNameLst>
                                          <p:attrName>style.visibility</p:attrName>
                                        </p:attrNameLst>
                                      </p:cBhvr>
                                      <p:to>
                                        <p:strVal val="visible"/>
                                      </p:to>
                                    </p:set>
                                    <p:animEffect transition="in" filter="diamond(in)">
                                      <p:cBhvr>
                                        <p:cTn id="11" dur="10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3" name="Picture 5" descr="Electr1"/>
          <p:cNvPicPr>
            <a:picLocks noChangeAspect="1" noChangeArrowheads="1"/>
          </p:cNvPicPr>
          <p:nvPr/>
        </p:nvPicPr>
        <p:blipFill>
          <a:blip r:embed="rId2" cstate="print"/>
          <a:srcRect/>
          <a:stretch>
            <a:fillRect/>
          </a:stretch>
        </p:blipFill>
        <p:spPr bwMode="auto">
          <a:xfrm>
            <a:off x="1752600" y="1380067"/>
            <a:ext cx="5867400" cy="4563533"/>
          </a:xfrm>
          <a:prstGeom prst="rect">
            <a:avLst/>
          </a:prstGeom>
          <a:noFill/>
          <a:ln w="9525">
            <a:noFill/>
            <a:miter lim="800000"/>
            <a:headEnd/>
            <a:tailEnd/>
          </a:ln>
        </p:spPr>
      </p:pic>
      <p:sp>
        <p:nvSpPr>
          <p:cNvPr id="5" name="Rectangle 4"/>
          <p:cNvSpPr/>
          <p:nvPr/>
        </p:nvSpPr>
        <p:spPr>
          <a:xfrm>
            <a:off x="345169" y="152400"/>
            <a:ext cx="8453661"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Missing grounding prong!</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46083"/>
                                        </p:tgtEl>
                                        <p:attrNameLst>
                                          <p:attrName>style.visibility</p:attrName>
                                        </p:attrNameLst>
                                      </p:cBhvr>
                                      <p:to>
                                        <p:strVal val="visible"/>
                                      </p:to>
                                    </p:set>
                                    <p:animEffect transition="in" filter="diamond(in)">
                                      <p:cBhvr>
                                        <p:cTn id="11" dur="1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5" descr="No%20cov3"/>
          <p:cNvPicPr>
            <a:picLocks noChangeAspect="1" noChangeArrowheads="1"/>
          </p:cNvPicPr>
          <p:nvPr/>
        </p:nvPicPr>
        <p:blipFill>
          <a:blip r:embed="rId2" cstate="print"/>
          <a:srcRect/>
          <a:stretch>
            <a:fillRect/>
          </a:stretch>
        </p:blipFill>
        <p:spPr bwMode="auto">
          <a:xfrm>
            <a:off x="1600200" y="1287379"/>
            <a:ext cx="6172200" cy="4656221"/>
          </a:xfrm>
          <a:prstGeom prst="rect">
            <a:avLst/>
          </a:prstGeom>
          <a:noFill/>
          <a:ln w="9525">
            <a:noFill/>
            <a:miter lim="800000"/>
            <a:headEnd/>
            <a:tailEnd/>
          </a:ln>
        </p:spPr>
      </p:pic>
      <p:sp>
        <p:nvSpPr>
          <p:cNvPr id="5" name="Rectangle 4"/>
          <p:cNvSpPr/>
          <p:nvPr/>
        </p:nvSpPr>
        <p:spPr>
          <a:xfrm>
            <a:off x="1051934" y="219670"/>
            <a:ext cx="7040132"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Missing outlet cover!</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iterate type="lt">
                                    <p:tmPct val="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47107"/>
                                        </p:tgtEl>
                                        <p:attrNameLst>
                                          <p:attrName>style.visibility</p:attrName>
                                        </p:attrNameLst>
                                      </p:cBhvr>
                                      <p:to>
                                        <p:strVal val="visible"/>
                                      </p:to>
                                    </p:set>
                                    <p:animEffect transition="in" filter="diamond(in)">
                                      <p:cBhvr>
                                        <p:cTn id="11" dur="10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4" descr="Electr11"/>
          <p:cNvPicPr>
            <a:picLocks noGrp="1" noChangeAspect="1" noChangeArrowheads="1"/>
          </p:cNvPicPr>
          <p:nvPr>
            <p:ph type="title"/>
          </p:nvPr>
        </p:nvPicPr>
        <p:blipFill>
          <a:blip r:embed="rId2" cstate="print"/>
          <a:srcRect/>
          <a:stretch>
            <a:fillRect/>
          </a:stretch>
        </p:blipFill>
        <p:spPr>
          <a:xfrm>
            <a:off x="2133600" y="1447800"/>
            <a:ext cx="4953000" cy="4672642"/>
          </a:xfrm>
          <a:prstGeom prst="rect">
            <a:avLst/>
          </a:prstGeom>
          <a:noFill/>
        </p:spPr>
      </p:pic>
      <p:sp>
        <p:nvSpPr>
          <p:cNvPr id="5" name="Rectangle 4"/>
          <p:cNvSpPr/>
          <p:nvPr/>
        </p:nvSpPr>
        <p:spPr>
          <a:xfrm>
            <a:off x="305760" y="372070"/>
            <a:ext cx="8685840"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Electrical tape is not a fix!</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48130"/>
                                        </p:tgtEl>
                                        <p:attrNameLst>
                                          <p:attrName>style.visibility</p:attrName>
                                        </p:attrNameLst>
                                      </p:cBhvr>
                                      <p:to>
                                        <p:strVal val="visible"/>
                                      </p:to>
                                    </p:set>
                                    <p:animEffect transition="in" filter="diamond(in)">
                                      <p:cBhvr>
                                        <p:cTn id="11" dur="10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228600"/>
            <a:ext cx="4629152"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Pinched cord!</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24578" name="Picture 2" descr="C:\Users\Bhagubhai\Desktop\images.jpeg"/>
          <p:cNvPicPr>
            <a:picLocks noChangeAspect="1" noChangeArrowheads="1"/>
          </p:cNvPicPr>
          <p:nvPr/>
        </p:nvPicPr>
        <p:blipFill>
          <a:blip r:embed="rId2" cstate="print"/>
          <a:srcRect/>
          <a:stretch>
            <a:fillRect/>
          </a:stretch>
        </p:blipFill>
        <p:spPr bwMode="auto">
          <a:xfrm>
            <a:off x="1066800" y="1066800"/>
            <a:ext cx="6906986" cy="515721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24578"/>
                                        </p:tgtEl>
                                        <p:attrNameLst>
                                          <p:attrName>style.visibility</p:attrName>
                                        </p:attrNameLst>
                                      </p:cBhvr>
                                      <p:to>
                                        <p:strVal val="visible"/>
                                      </p:to>
                                    </p:set>
                                    <p:animEffect transition="in" filter="diamond(in)">
                                      <p:cBhvr>
                                        <p:cTn id="11" dur="1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365488">
            <a:off x="-23744" y="2507519"/>
            <a:ext cx="9427532" cy="1938992"/>
          </a:xfrm>
          <a:prstGeom prst="rect">
            <a:avLst/>
          </a:prstGeom>
          <a:noFill/>
        </p:spPr>
        <p:txBody>
          <a:bodyPr wrap="square" lIns="91440" tIns="45720" rIns="91440" bIns="45720">
            <a:spAutoFit/>
          </a:bodyPr>
          <a:lstStyle/>
          <a:p>
            <a:pPr algn="ctr"/>
            <a:r>
              <a:rPr lang="en-US" sz="1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a:t>
            </a:r>
            <a:endParaRPr lang="en-US" sz="1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txBox="1">
            <a:spLocks noChangeArrowheads="1"/>
          </p:cNvSpPr>
          <p:nvPr/>
        </p:nvSpPr>
        <p:spPr>
          <a:xfrm>
            <a:off x="762000" y="762000"/>
            <a:ext cx="7924800" cy="1143000"/>
          </a:xfrm>
          <a:prstGeom prst="roundRect">
            <a:avLst>
              <a:gd name="adj" fmla="val 21667"/>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152400" y="1600200"/>
            <a:ext cx="8153400" cy="51816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Ø"/>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High Voltage</a:t>
            </a:r>
          </a:p>
          <a:p>
            <a:pPr marL="800100" lvl="1" indent="-342900">
              <a:lnSpc>
                <a:spcPct val="90000"/>
              </a:lnSpc>
              <a:spcBef>
                <a:spcPct val="20000"/>
              </a:spcBef>
              <a:buClr>
                <a:schemeClr val="bg1"/>
              </a:buClr>
              <a:buFont typeface="Wingdings" pitchFamily="2" charset="2"/>
              <a:buChar char="ü"/>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&gt;600 volts: typically associated with “outdoor”</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electrical transmission. </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Accounts for 60% of electrocutions.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Note: some people classify &gt;480 volts as high voltage.</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Ø"/>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Low Voltage:</a:t>
            </a:r>
          </a:p>
          <a:p>
            <a:pPr marL="800100" lvl="1" indent="-342900">
              <a:lnSpc>
                <a:spcPct val="90000"/>
              </a:lnSpc>
              <a:spcBef>
                <a:spcPct val="20000"/>
              </a:spcBef>
              <a:buClr>
                <a:schemeClr val="bg1"/>
              </a:buClr>
              <a:buFont typeface="Wingdings" pitchFamily="2" charset="2"/>
              <a:buChar char="ü"/>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&lt;600 volts: typically associated with “indoor”</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electrical service. </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Accounts for 32% of electrocutions (OSHA).</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800" b="1" i="1" u="none" strike="noStrike" kern="1200" cap="none" spc="0" normalizeH="0" baseline="0" noProof="0" dirty="0" smtClean="0">
                <a:ln>
                  <a:noFill/>
                </a:ln>
                <a:solidFill>
                  <a:schemeClr val="accent5">
                    <a:lumMod val="60000"/>
                    <a:lumOff val="40000"/>
                  </a:schemeClr>
                </a:solidFill>
                <a:effectLst/>
                <a:uLnTx/>
                <a:uFillTx/>
                <a:latin typeface="Berlin Sans FB" pitchFamily="34" charset="0"/>
              </a:rPr>
              <a:t>Low voltage does not imply safe voltage</a:t>
            </a:r>
            <a:r>
              <a:rPr kumimoji="0" lang="en-US" sz="2800" b="0" i="0" u="none" strike="noStrike" kern="1200" cap="none" spc="0" normalizeH="0" baseline="0" noProof="0" dirty="0" smtClean="0">
                <a:ln>
                  <a:noFill/>
                </a:ln>
                <a:solidFill>
                  <a:schemeClr val="accent5">
                    <a:lumMod val="60000"/>
                    <a:lumOff val="40000"/>
                  </a:schemeClr>
                </a:solidFill>
                <a:effectLst/>
                <a:uLnTx/>
                <a:uFillTx/>
                <a:latin typeface="Berlin Sans FB" pitchFamily="34" charset="0"/>
              </a:rPr>
              <a:t>.</a:t>
            </a:r>
          </a:p>
        </p:txBody>
      </p:sp>
      <p:pic>
        <p:nvPicPr>
          <p:cNvPr id="4" name="Picture 5" descr="caution-high-voltage"/>
          <p:cNvPicPr>
            <a:picLocks noChangeAspect="1" noChangeArrowheads="1"/>
          </p:cNvPicPr>
          <p:nvPr/>
        </p:nvPicPr>
        <p:blipFill>
          <a:blip r:embed="rId3" cstate="print"/>
          <a:srcRect/>
          <a:stretch>
            <a:fillRect/>
          </a:stretch>
        </p:blipFill>
        <p:spPr>
          <a:xfrm>
            <a:off x="7302624" y="2683707"/>
            <a:ext cx="1651000" cy="1981200"/>
          </a:xfrm>
          <a:prstGeom prst="rect">
            <a:avLst/>
          </a:prstGeom>
          <a:noFill/>
        </p:spPr>
      </p:pic>
      <p:sp>
        <p:nvSpPr>
          <p:cNvPr id="5" name="Rectangle 4"/>
          <p:cNvSpPr/>
          <p:nvPr/>
        </p:nvSpPr>
        <p:spPr>
          <a:xfrm>
            <a:off x="82631" y="524470"/>
            <a:ext cx="8978740" cy="830997"/>
          </a:xfrm>
          <a:prstGeom prst="rect">
            <a:avLst/>
          </a:prstGeom>
          <a:noFill/>
        </p:spPr>
        <p:txBody>
          <a:bodyPr wrap="none" lIns="91440" tIns="45720" rIns="91440" bIns="45720">
            <a:spAutoFit/>
          </a:bodyPr>
          <a:lstStyle/>
          <a:p>
            <a:pPr algn="ctr"/>
            <a:r>
              <a:rPr kumimoji="0" lang="en-US" sz="4800"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CLASSIFICATION OF EXPOSURE</a:t>
            </a:r>
            <a:endParaRPr lang="en-US" sz="48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15650"/>
                            </p:stCondLst>
                            <p:childTnLst>
                              <p:par>
                                <p:cTn id="15" presetID="8"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txBox="1">
            <a:spLocks noChangeArrowheads="1"/>
          </p:cNvSpPr>
          <p:nvPr/>
        </p:nvSpPr>
        <p:spPr>
          <a:xfrm>
            <a:off x="762000" y="762000"/>
            <a:ext cx="7924800" cy="1143000"/>
          </a:xfrm>
          <a:prstGeom prst="roundRect">
            <a:avLst>
              <a:gd name="adj" fmla="val 21667"/>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152400" y="1676400"/>
            <a:ext cx="4343400" cy="4495800"/>
          </a:xfrm>
          <a:prstGeom prst="rect">
            <a:avLst/>
          </a:prstGeom>
          <a:blipFill>
            <a:blip r:embed="rId3" cstate="print"/>
            <a:tile tx="0" ty="0" sx="100000" sy="100000" flip="none" algn="tl"/>
          </a:blipFill>
        </p:spPr>
        <p:txBody>
          <a:bodyPr/>
          <a:lstStyle/>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q"/>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Shock</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:Conductors vs. Resistors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:Grounding</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:The Ground Fault Accident</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None/>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:GFCIs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Burns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 Falls</a:t>
            </a:r>
          </a:p>
          <a:p>
            <a:pPr marL="342900" marR="0" lvl="0" indent="-342900" algn="l" defTabSz="914400" rtl="0" eaLnBrk="1" fontAlgn="auto" latinLnBrk="0" hangingPunct="1">
              <a:lnSpc>
                <a:spcPct val="90000"/>
              </a:lnSpc>
              <a:spcBef>
                <a:spcPct val="20000"/>
              </a:spcBef>
              <a:spcAft>
                <a:spcPts val="0"/>
              </a:spcAft>
              <a:buClr>
                <a:schemeClr val="bg1"/>
              </a:buClr>
              <a:buSzTx/>
              <a:buFont typeface="Wingdings" pitchFamily="2" charset="2"/>
              <a:buChar char="ü"/>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Fire</a:t>
            </a:r>
            <a:br>
              <a:rPr kumimoji="0" lang="en-US" sz="2800" b="0" i="0" u="none" strike="noStrike" kern="1200" cap="none" spc="0" normalizeH="0" baseline="0" noProof="0" dirty="0" smtClean="0">
                <a:ln>
                  <a:noFill/>
                </a:ln>
                <a:solidFill>
                  <a:schemeClr val="bg1"/>
                </a:solidFill>
                <a:effectLst/>
                <a:uLnTx/>
                <a:uFillTx/>
                <a:latin typeface="Berlin Sans FB" pitchFamily="34" charset="0"/>
              </a:rPr>
            </a:b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p:txBody>
      </p:sp>
      <p:pic>
        <p:nvPicPr>
          <p:cNvPr id="4" name="Picture 7" descr="pe02021_"/>
          <p:cNvPicPr>
            <a:picLocks noChangeAspect="1" noChangeArrowheads="1"/>
          </p:cNvPicPr>
          <p:nvPr/>
        </p:nvPicPr>
        <p:blipFill>
          <a:blip r:embed="rId4" cstate="print"/>
          <a:srcRect/>
          <a:stretch>
            <a:fillRect/>
          </a:stretch>
        </p:blipFill>
        <p:spPr>
          <a:xfrm>
            <a:off x="4760913" y="2681288"/>
            <a:ext cx="3770312" cy="3262312"/>
          </a:xfrm>
          <a:prstGeom prst="rect">
            <a:avLst/>
          </a:prstGeom>
          <a:noFill/>
        </p:spPr>
      </p:pic>
      <p:sp>
        <p:nvSpPr>
          <p:cNvPr id="5" name="Rectangle 4"/>
          <p:cNvSpPr/>
          <p:nvPr/>
        </p:nvSpPr>
        <p:spPr>
          <a:xfrm>
            <a:off x="1362150" y="228600"/>
            <a:ext cx="6419706" cy="830997"/>
          </a:xfrm>
          <a:prstGeom prst="rect">
            <a:avLst/>
          </a:prstGeom>
          <a:noFill/>
        </p:spPr>
        <p:txBody>
          <a:bodyPr wrap="none" lIns="91440" tIns="45720" rIns="91440" bIns="45720">
            <a:spAutoFit/>
          </a:bodyPr>
          <a:lstStyle/>
          <a:p>
            <a:pPr algn="ctr"/>
            <a:r>
              <a:rPr kumimoji="0" lang="en-US" sz="4800" b="1" i="0" u="none" strike="noStrike" kern="1200" cap="none" spc="300" normalizeH="0" baseline="0" noProof="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uLnTx/>
                <a:uFillTx/>
                <a:latin typeface="+mj-lt"/>
                <a:ea typeface="+mj-ea"/>
                <a:cs typeface="+mj-cs"/>
              </a:rPr>
              <a:t>ELECTRICAL HAZARDS</a:t>
            </a:r>
            <a:endParaRPr lang="en-US"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5500"/>
                            </p:stCondLst>
                            <p:childTnLst>
                              <p:par>
                                <p:cTn id="15" presetID="8"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14600"/>
            <a:ext cx="7467600" cy="2677656"/>
          </a:xfrm>
          <a:prstGeom prst="rect">
            <a:avLst/>
          </a:prstGeom>
          <a:blipFill>
            <a:blip r:embed="rId2" cstate="print"/>
            <a:tile tx="0" ty="0" sx="100000" sy="100000" flip="none" algn="tl"/>
          </a:blipFill>
        </p:spPr>
        <p:txBody>
          <a:bodyPr wrap="square" rtlCol="0">
            <a:spAutoFit/>
          </a:bodyPr>
          <a:lstStyle/>
          <a:p>
            <a:pPr>
              <a:buClr>
                <a:schemeClr val="bg1"/>
              </a:buClr>
              <a:buFont typeface="Wingdings" pitchFamily="2" charset="2"/>
              <a:buChar char="v"/>
            </a:pPr>
            <a:r>
              <a:rPr lang="en-US" sz="2800" dirty="0" smtClean="0">
                <a:solidFill>
                  <a:schemeClr val="bg1"/>
                </a:solidFill>
                <a:latin typeface="Berlin Sans FB" pitchFamily="34" charset="0"/>
              </a:rPr>
              <a:t>An electrical shock can occur upon contact of a human’s body with any source of voltage high enough to cause sufficient current through the muscles or hair. </a:t>
            </a:r>
          </a:p>
          <a:p>
            <a:pPr>
              <a:buClr>
                <a:schemeClr val="bg1"/>
              </a:buClr>
              <a:buFont typeface="Wingdings" pitchFamily="2" charset="2"/>
              <a:buChar char="v"/>
            </a:pPr>
            <a:r>
              <a:rPr lang="en-US" sz="2800" dirty="0" smtClean="0">
                <a:solidFill>
                  <a:schemeClr val="bg1"/>
                </a:solidFill>
                <a:latin typeface="Berlin Sans FB" pitchFamily="34" charset="0"/>
              </a:rPr>
              <a:t>The minimum current a human can feel is thought to be about 1 </a:t>
            </a:r>
            <a:r>
              <a:rPr lang="en-US" sz="2800" dirty="0" err="1" smtClean="0">
                <a:solidFill>
                  <a:schemeClr val="bg1"/>
                </a:solidFill>
                <a:latin typeface="Berlin Sans FB" pitchFamily="34" charset="0"/>
              </a:rPr>
              <a:t>milli</a:t>
            </a:r>
            <a:r>
              <a:rPr lang="en-US" sz="2800" dirty="0" smtClean="0">
                <a:solidFill>
                  <a:schemeClr val="bg1"/>
                </a:solidFill>
                <a:latin typeface="Berlin Sans FB" pitchFamily="34" charset="0"/>
              </a:rPr>
              <a:t> ampere(1mA). </a:t>
            </a:r>
            <a:endParaRPr lang="en-US" sz="2800" dirty="0">
              <a:solidFill>
                <a:schemeClr val="bg1"/>
              </a:solidFill>
              <a:latin typeface="Berlin Sans FB" pitchFamily="34" charset="0"/>
            </a:endParaRPr>
          </a:p>
        </p:txBody>
      </p:sp>
      <p:sp>
        <p:nvSpPr>
          <p:cNvPr id="4" name="Rectangle 3"/>
          <p:cNvSpPr/>
          <p:nvPr/>
        </p:nvSpPr>
        <p:spPr>
          <a:xfrm>
            <a:off x="126109" y="304800"/>
            <a:ext cx="8891793" cy="1323439"/>
          </a:xfrm>
          <a:prstGeom prst="rect">
            <a:avLst/>
          </a:prstGeom>
          <a:noFill/>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ELECTRICAL SHOCK</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ppt_w</p:attrName>
                                        </p:attrNameLst>
                                      </p:cBhvr>
                                      <p:tavLst>
                                        <p:tav tm="0" fmla="#ppt_w*sin(2.5*pi*$)">
                                          <p:val>
                                            <p:fltVal val="0"/>
                                          </p:val>
                                        </p:tav>
                                        <p:tav tm="100000">
                                          <p:val>
                                            <p:fltVal val="1"/>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00200"/>
            <a:ext cx="5486400" cy="4358116"/>
          </a:xfrm>
          <a:prstGeom prst="rect">
            <a:avLst/>
          </a:prstGeom>
          <a:blipFill>
            <a:blip r:embed="rId2" cstate="print"/>
            <a:tile tx="0" ty="0" sx="100000" sy="100000" flip="none" algn="tl"/>
          </a:blipFill>
        </p:spPr>
        <p:txBody>
          <a:bodyPr wrap="square">
            <a:spAutoFit/>
          </a:bodyPr>
          <a:lstStyle/>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Electricity wants to find the path of least resistance to the ground.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Human tissues and body fluids are relatively good conductors because of high water content. </a:t>
            </a:r>
          </a:p>
          <a:p>
            <a:pPr>
              <a:lnSpc>
                <a:spcPct val="90000"/>
              </a:lnSpc>
              <a:buClr>
                <a:schemeClr val="bg1"/>
              </a:buClr>
              <a:buFont typeface="Wingdings" pitchFamily="2" charset="2"/>
              <a:buChar char="v"/>
            </a:pPr>
            <a:r>
              <a:rPr lang="en-US" sz="2800" dirty="0" smtClean="0">
                <a:solidFill>
                  <a:schemeClr val="bg1"/>
                </a:solidFill>
                <a:latin typeface="Berlin Sans FB" pitchFamily="34" charset="0"/>
              </a:rPr>
              <a:t>So if a person touches an energized bare wire or faulty equipment while grounded, electricity will instantly pass through the body to the ground, causing a harmful, potentially fatal, shock. </a:t>
            </a:r>
          </a:p>
        </p:txBody>
      </p:sp>
      <p:pic>
        <p:nvPicPr>
          <p:cNvPr id="4" name="Picture 3"/>
          <p:cNvPicPr>
            <a:picLocks noChangeAspect="1" noChangeArrowheads="1"/>
          </p:cNvPicPr>
          <p:nvPr/>
        </p:nvPicPr>
        <p:blipFill>
          <a:blip r:embed="rId3" cstate="print"/>
          <a:srcRect/>
          <a:stretch>
            <a:fillRect/>
          </a:stretch>
        </p:blipFill>
        <p:spPr bwMode="auto">
          <a:xfrm rot="20298061">
            <a:off x="5669664" y="2551568"/>
            <a:ext cx="2980846" cy="2980846"/>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30600"/>
                            </p:stCondLst>
                            <p:childTnLst>
                              <p:par>
                                <p:cTn id="11" presetID="8"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838200"/>
          <a:ext cx="8763000" cy="5882448"/>
        </p:xfrm>
        <a:graphic>
          <a:graphicData uri="http://schemas.openxmlformats.org/drawingml/2006/table">
            <a:tbl>
              <a:tblPr/>
              <a:tblGrid>
                <a:gridCol w="1143000"/>
                <a:gridCol w="1371600"/>
                <a:gridCol w="1143000"/>
                <a:gridCol w="1371600"/>
                <a:gridCol w="3733800"/>
              </a:tblGrid>
              <a:tr h="568132">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Electrical Current</a:t>
                      </a: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Voltage at 10000ohms</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Voltage at 1000ohms</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Maximum power(watt)</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Physiological effect</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551436">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0.001A</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10V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1V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0.01W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Threshold of feeling an electric shock,pain.</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r h="551436">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0.005A</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smtClean="0">
                          <a:solidFill>
                            <a:schemeClr val="bg1"/>
                          </a:solidFill>
                          <a:latin typeface="Berlin Sans FB" pitchFamily="34" charset="0"/>
                          <a:ea typeface="Calibri"/>
                          <a:cs typeface="Times New Roman"/>
                        </a:rPr>
                        <a:t>50V</a:t>
                      </a:r>
                      <a:endParaRPr lang="en-US" sz="1800" dirty="0">
                        <a:solidFill>
                          <a:schemeClr val="bg1"/>
                        </a:solidFill>
                        <a:latin typeface="Berlin Sans FB" pitchFamily="34" charset="0"/>
                        <a:ea typeface="Calibri"/>
                        <a:cs typeface="Times New Roman"/>
                      </a:endParaRP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5V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0.25W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Maximum current which would be harmless</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r h="835502">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0.01-0.02</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100-200V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10-20V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1-4W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Sustained muscular contraction “can not let </a:t>
                      </a:r>
                      <a:r>
                        <a:rPr lang="en-US" sz="1800" dirty="0" err="1">
                          <a:solidFill>
                            <a:schemeClr val="bg1"/>
                          </a:solidFill>
                          <a:latin typeface="Berlin Sans FB" pitchFamily="34" charset="0"/>
                          <a:ea typeface="Calibri"/>
                          <a:cs typeface="Times New Roman"/>
                        </a:rPr>
                        <a:t>go”current</a:t>
                      </a:r>
                      <a:endParaRPr lang="en-US" sz="1800" dirty="0">
                        <a:solidFill>
                          <a:schemeClr val="bg1"/>
                        </a:solidFill>
                        <a:latin typeface="Berlin Sans FB" pitchFamily="34" charset="0"/>
                        <a:ea typeface="Calibri"/>
                        <a:cs typeface="Times New Roman"/>
                      </a:endParaRP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r h="551436">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0.05A</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500V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50V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25W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Ventricular interference respiratory difficulty.</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r h="551436">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0.1-0.3A</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1000-3000V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100-300V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100-900W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a:solidFill>
                            <a:schemeClr val="bg1"/>
                          </a:solidFill>
                          <a:latin typeface="Berlin Sans FB" pitchFamily="34" charset="0"/>
                          <a:ea typeface="Calibri"/>
                          <a:cs typeface="Times New Roman"/>
                        </a:rPr>
                        <a:t>Ventricular fibrillation can be fatal</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r h="1971766">
                <a:tc>
                  <a:txBody>
                    <a:bodyPr/>
                    <a:lstStyle/>
                    <a:p>
                      <a:pPr marL="0" marR="0">
                        <a:lnSpc>
                          <a:spcPct val="115000"/>
                        </a:lnSpc>
                        <a:spcBef>
                          <a:spcPts val="0"/>
                        </a:spcBef>
                        <a:spcAft>
                          <a:spcPts val="0"/>
                        </a:spcAft>
                      </a:pPr>
                      <a:r>
                        <a:rPr lang="en-US" sz="1800" b="1" dirty="0">
                          <a:solidFill>
                            <a:schemeClr val="bg1"/>
                          </a:solidFill>
                          <a:latin typeface="Berlin Sans FB" pitchFamily="34" charset="0"/>
                          <a:ea typeface="Calibri"/>
                          <a:cs typeface="Times New Roman"/>
                        </a:rPr>
                        <a:t>6A</a:t>
                      </a:r>
                      <a:endParaRPr lang="en-US" sz="1800" dirty="0">
                        <a:solidFill>
                          <a:schemeClr val="bg1"/>
                        </a:solidFill>
                        <a:latin typeface="Berlin Sans FB" pitchFamily="34" charset="0"/>
                        <a:ea typeface="Calibri"/>
                        <a:cs typeface="Times New Roman"/>
                      </a:endParaRPr>
                    </a:p>
                  </a:txBody>
                  <a:tcPr marL="66538" marR="66538"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60000V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6000V</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400000W</a:t>
                      </a:r>
                    </a:p>
                  </a:txBody>
                  <a:tcPr marL="66538" marR="66538"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c>
                  <a:txBody>
                    <a:bodyPr/>
                    <a:lstStyle/>
                    <a:p>
                      <a:pPr marL="0" marR="0">
                        <a:lnSpc>
                          <a:spcPct val="115000"/>
                        </a:lnSpc>
                        <a:spcBef>
                          <a:spcPts val="0"/>
                        </a:spcBef>
                        <a:spcAft>
                          <a:spcPts val="0"/>
                        </a:spcAft>
                      </a:pPr>
                      <a:r>
                        <a:rPr lang="en-US" sz="1800" dirty="0">
                          <a:solidFill>
                            <a:schemeClr val="bg1"/>
                          </a:solidFill>
                          <a:latin typeface="Berlin Sans FB" pitchFamily="34" charset="0"/>
                          <a:ea typeface="Calibri"/>
                          <a:cs typeface="Times New Roman"/>
                        </a:rPr>
                        <a:t>Sustained ventricular contraction followed by normal heart rhythm. These are the operation parameters for a defibrillator. Temporary respiratory paralysis and possibly burns.  </a:t>
                      </a:r>
                    </a:p>
                  </a:txBody>
                  <a:tcPr marL="66538" marR="66538"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blipFill>
                      <a:blip r:embed="rId2"/>
                      <a:tile tx="0" ty="0" sx="100000" sy="100000" flip="none" algn="tl"/>
                    </a:blipFill>
                  </a:tcPr>
                </a:tc>
              </a:tr>
            </a:tbl>
          </a:graphicData>
        </a:graphic>
      </p:graphicFrame>
      <p:sp>
        <p:nvSpPr>
          <p:cNvPr id="3" name="Rectangle 2"/>
          <p:cNvSpPr/>
          <p:nvPr/>
        </p:nvSpPr>
        <p:spPr>
          <a:xfrm>
            <a:off x="-609600" y="76200"/>
            <a:ext cx="9943171" cy="446276"/>
          </a:xfrm>
          <a:prstGeom prst="rect">
            <a:avLst/>
          </a:prstGeom>
          <a:noFill/>
        </p:spPr>
        <p:txBody>
          <a:bodyPr wrap="square" lIns="91440" tIns="45720" rIns="91440" bIns="45720">
            <a:spAutoFit/>
          </a:bodyPr>
          <a:lstStyle/>
          <a:p>
            <a:pPr lvl="1" algn="ctr"/>
            <a:r>
              <a:rPr lang="en-US" sz="23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EFFECT OF VARIOUS VOLTAGE &amp; CURRENT ON HUMAN BODY</a:t>
            </a:r>
            <a:endParaRPr lang="en-US" sz="23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txBox="1">
            <a:spLocks noChangeArrowheads="1"/>
          </p:cNvSpPr>
          <p:nvPr/>
        </p:nvSpPr>
        <p:spPr>
          <a:xfrm>
            <a:off x="762000" y="762000"/>
            <a:ext cx="7924800" cy="1143000"/>
          </a:xfrm>
          <a:prstGeom prst="roundRect">
            <a:avLst>
              <a:gd name="adj" fmla="val 21667"/>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0" y="2286000"/>
            <a:ext cx="7772400" cy="4114800"/>
          </a:xfrm>
          <a:prstGeom prst="rect">
            <a:avLst/>
          </a:prstGeom>
          <a:blipFill>
            <a:blip r:embed="rId2" cstate="print"/>
            <a:tile tx="0" ty="0" sx="100000" sy="100000" flip="none" algn="tl"/>
          </a:blipFill>
        </p:spPr>
        <p:txBody>
          <a:bodyPr/>
          <a:lstStyle/>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Grounding is a method of protecting employees from electric shock.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By grounding an electrical system, a low-resistance path to earth through a ground connection is intentionally created.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This path offers low resistance and has sufficient current-carrying capacity to prevent the build-up of hazardous voltages.</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r>
              <a:rPr kumimoji="0" lang="en-US" sz="2800" b="0" i="0" u="none" strike="noStrike" kern="1200" cap="none" spc="0" normalizeH="0" baseline="0" noProof="0" dirty="0" smtClean="0">
                <a:ln>
                  <a:noFill/>
                </a:ln>
                <a:solidFill>
                  <a:schemeClr val="bg1"/>
                </a:solidFill>
                <a:effectLst/>
                <a:uLnTx/>
                <a:uFillTx/>
                <a:latin typeface="Berlin Sans FB" pitchFamily="34" charset="0"/>
              </a:rPr>
              <a:t>A three pronged cord offers a grounding connection.  </a:t>
            </a:r>
          </a:p>
          <a:p>
            <a:pPr marL="342900" marR="0" lvl="0" indent="-342900" algn="l" defTabSz="914400" rtl="0" eaLnBrk="1" fontAlgn="auto" latinLnBrk="0" hangingPunct="1">
              <a:lnSpc>
                <a:spcPct val="80000"/>
              </a:lnSpc>
              <a:spcBef>
                <a:spcPct val="20000"/>
              </a:spcBef>
              <a:spcAft>
                <a:spcPts val="0"/>
              </a:spcAft>
              <a:buClr>
                <a:schemeClr val="bg1"/>
              </a:buClr>
              <a:buSzTx/>
              <a:buFont typeface="Wingdings" pitchFamily="2" charset="2"/>
              <a:buChar char="v"/>
              <a:tabLst/>
              <a:defRPr/>
            </a:pPr>
            <a:endParaRPr kumimoji="0" lang="en-US" sz="2800" b="0" i="0" u="none" strike="noStrike" kern="1200" cap="none" spc="0" normalizeH="0" baseline="0" noProof="0" dirty="0" smtClean="0">
              <a:ln>
                <a:noFill/>
              </a:ln>
              <a:solidFill>
                <a:schemeClr val="bg1"/>
              </a:solidFill>
              <a:effectLst/>
              <a:uLnTx/>
              <a:uFillTx/>
              <a:latin typeface="Berlin Sans FB" pitchFamily="34" charset="0"/>
            </a:endParaRPr>
          </a:p>
        </p:txBody>
      </p:sp>
      <p:pic>
        <p:nvPicPr>
          <p:cNvPr id="4" name="Picture 5" descr="8515P_small">
            <a:hlinkClick r:id="rId3"/>
          </p:cNvPr>
          <p:cNvPicPr>
            <a:picLocks noChangeAspect="1" noChangeArrowheads="1"/>
          </p:cNvPicPr>
          <p:nvPr/>
        </p:nvPicPr>
        <p:blipFill>
          <a:blip r:embed="rId4" cstate="print"/>
          <a:srcRect/>
          <a:stretch>
            <a:fillRect/>
          </a:stretch>
        </p:blipFill>
        <p:spPr>
          <a:xfrm rot="719690">
            <a:off x="6967998" y="5052277"/>
            <a:ext cx="1828800" cy="1333500"/>
          </a:xfrm>
          <a:prstGeom prst="rect">
            <a:avLst/>
          </a:prstGeom>
        </p:spPr>
      </p:pic>
      <p:sp>
        <p:nvSpPr>
          <p:cNvPr id="5" name="Rectangle 4"/>
          <p:cNvSpPr/>
          <p:nvPr/>
        </p:nvSpPr>
        <p:spPr>
          <a:xfrm>
            <a:off x="-24320" y="76200"/>
            <a:ext cx="9192645" cy="2031325"/>
          </a:xfrm>
          <a:prstGeom prst="rect">
            <a:avLst/>
          </a:prstGeom>
          <a:noFill/>
        </p:spPr>
        <p:txBody>
          <a:bodyPr wrap="none" lIns="91440" tIns="45720" rIns="91440" bIns="45720">
            <a:spAutoFit/>
          </a:bodyPr>
          <a:lstStyle/>
          <a:p>
            <a:pPr algn="ctr"/>
            <a:r>
              <a:rPr lang="en-US"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ELECTRICAL HAZARDS</a:t>
            </a:r>
          </a:p>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GROUNDING</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ppt_w</p:attrName>
                                        </p:attrNameLst>
                                      </p:cBhvr>
                                      <p:tavLst>
                                        <p:tav tm="0" fmla="#ppt_w*sin(2.5*pi*$)">
                                          <p:val>
                                            <p:fltVal val="0"/>
                                          </p:val>
                                        </p:tav>
                                        <p:tav tm="100000">
                                          <p:val>
                                            <p:fltVal val="1"/>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17000"/>
                            </p:stCondLst>
                            <p:childTnLst>
                              <p:par>
                                <p:cTn id="15" presetID="8"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1866</Words>
  <Application>Microsoft Office PowerPoint</Application>
  <PresentationFormat>On-screen Show (4:3)</PresentationFormat>
  <Paragraphs>213</Paragraphs>
  <Slides>39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Photo Editor Photo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Bhagubhai</dc:creator>
  <cp:lastModifiedBy>ad</cp:lastModifiedBy>
  <cp:revision>54</cp:revision>
  <dcterms:created xsi:type="dcterms:W3CDTF">2013-11-09T04:02:03Z</dcterms:created>
  <dcterms:modified xsi:type="dcterms:W3CDTF">2013-12-14T06:11:53Z</dcterms:modified>
</cp:coreProperties>
</file>